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558" r:id="rId2"/>
    <p:sldId id="556" r:id="rId3"/>
    <p:sldId id="554" r:id="rId4"/>
    <p:sldId id="559" r:id="rId5"/>
    <p:sldId id="555" r:id="rId6"/>
    <p:sldId id="557" r:id="rId7"/>
    <p:sldId id="581" r:id="rId8"/>
    <p:sldId id="580" r:id="rId9"/>
    <p:sldId id="579" r:id="rId10"/>
    <p:sldId id="571" r:id="rId11"/>
    <p:sldId id="572" r:id="rId12"/>
    <p:sldId id="575" r:id="rId13"/>
    <p:sldId id="561" r:id="rId14"/>
    <p:sldId id="560" r:id="rId15"/>
    <p:sldId id="573" r:id="rId16"/>
    <p:sldId id="576" r:id="rId17"/>
    <p:sldId id="562" r:id="rId18"/>
    <p:sldId id="563" r:id="rId19"/>
    <p:sldId id="564" r:id="rId20"/>
    <p:sldId id="565" r:id="rId21"/>
    <p:sldId id="566" r:id="rId22"/>
    <p:sldId id="567" r:id="rId23"/>
    <p:sldId id="568" r:id="rId24"/>
    <p:sldId id="570" r:id="rId25"/>
    <p:sldId id="574" r:id="rId26"/>
    <p:sldId id="577" r:id="rId27"/>
    <p:sldId id="5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1"/>
    <p:restoredTop sz="96197"/>
  </p:normalViewPr>
  <p:slideViewPr>
    <p:cSldViewPr snapToGrid="0" snapToObjects="1">
      <p:cViewPr>
        <p:scale>
          <a:sx n="107" d="100"/>
          <a:sy n="107" d="100"/>
        </p:scale>
        <p:origin x="43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88D88-49A4-4F4F-803B-61A983C54371}" type="datetimeFigureOut">
              <a:rPr lang="en-US" smtClean="0"/>
              <a:t>5/3/23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7FA1D-853C-3E40-96E7-660D138FA440}" type="slidenum">
              <a:rPr lang="en-US" smtClean="0"/>
              <a:t>‹#›</a:t>
            </a:fld>
            <a:endParaRPr lang="en-US"/>
          </a:p>
        </p:txBody>
      </p:sp>
    </p:spTree>
    <p:extLst>
      <p:ext uri="{BB962C8B-B14F-4D97-AF65-F5344CB8AC3E}">
        <p14:creationId xmlns:p14="http://schemas.microsoft.com/office/powerpoint/2010/main" val="1297726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163293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D7E8-CAD1-CCBE-46E6-8EF129DAF4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DD9437-5019-2982-2F43-B7B0D29C36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360CF4-AC44-889E-2E36-33D0B86A2352}"/>
              </a:ext>
            </a:extLst>
          </p:cNvPr>
          <p:cNvSpPr>
            <a:spLocks noGrp="1"/>
          </p:cNvSpPr>
          <p:nvPr>
            <p:ph type="dt" sz="half" idx="10"/>
          </p:nvPr>
        </p:nvSpPr>
        <p:spPr/>
        <p:txBody>
          <a:bodyPr/>
          <a:lstStyle/>
          <a:p>
            <a:fld id="{59ACF28D-9D65-D84F-BBEF-21AE4B37993A}" type="datetimeFigureOut">
              <a:rPr lang="en-US" smtClean="0"/>
              <a:t>5/3/23</a:t>
            </a:fld>
            <a:endParaRPr lang="en-US"/>
          </a:p>
        </p:txBody>
      </p:sp>
      <p:sp>
        <p:nvSpPr>
          <p:cNvPr id="5" name="Footer Placeholder 4">
            <a:extLst>
              <a:ext uri="{FF2B5EF4-FFF2-40B4-BE49-F238E27FC236}">
                <a16:creationId xmlns:a16="http://schemas.microsoft.com/office/drawing/2014/main" id="{160653CD-9244-E650-9B3E-C14963DC4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AB4BA-A5CB-66A4-F93A-B9F0FC99EAF4}"/>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3345886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225B-11D1-6A9E-B40D-60E8D1959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622C0A-878E-2885-2FDB-C88F4D17C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6C9D5-590B-C9D5-0461-D08AD00F6D20}"/>
              </a:ext>
            </a:extLst>
          </p:cNvPr>
          <p:cNvSpPr>
            <a:spLocks noGrp="1"/>
          </p:cNvSpPr>
          <p:nvPr>
            <p:ph type="dt" sz="half" idx="10"/>
          </p:nvPr>
        </p:nvSpPr>
        <p:spPr/>
        <p:txBody>
          <a:bodyPr/>
          <a:lstStyle/>
          <a:p>
            <a:fld id="{59ACF28D-9D65-D84F-BBEF-21AE4B37993A}" type="datetimeFigureOut">
              <a:rPr lang="en-US" smtClean="0"/>
              <a:t>5/3/23</a:t>
            </a:fld>
            <a:endParaRPr lang="en-US"/>
          </a:p>
        </p:txBody>
      </p:sp>
      <p:sp>
        <p:nvSpPr>
          <p:cNvPr id="5" name="Footer Placeholder 4">
            <a:extLst>
              <a:ext uri="{FF2B5EF4-FFF2-40B4-BE49-F238E27FC236}">
                <a16:creationId xmlns:a16="http://schemas.microsoft.com/office/drawing/2014/main" id="{A7325352-74FC-0A5D-85AF-20F468D06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D5603-62DE-4379-EEC5-8527A235157E}"/>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1952711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10058-9D06-7EFB-F72A-517AFD0B14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1870ED-156C-88DB-30FC-4F9FFC3AB2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EC7EC2-7BE5-FC04-ECA7-5B39DFE2939B}"/>
              </a:ext>
            </a:extLst>
          </p:cNvPr>
          <p:cNvSpPr>
            <a:spLocks noGrp="1"/>
          </p:cNvSpPr>
          <p:nvPr>
            <p:ph type="dt" sz="half" idx="10"/>
          </p:nvPr>
        </p:nvSpPr>
        <p:spPr/>
        <p:txBody>
          <a:bodyPr/>
          <a:lstStyle/>
          <a:p>
            <a:fld id="{59ACF28D-9D65-D84F-BBEF-21AE4B37993A}" type="datetimeFigureOut">
              <a:rPr lang="en-US" smtClean="0"/>
              <a:t>5/3/23</a:t>
            </a:fld>
            <a:endParaRPr lang="en-US"/>
          </a:p>
        </p:txBody>
      </p:sp>
      <p:sp>
        <p:nvSpPr>
          <p:cNvPr id="5" name="Footer Placeholder 4">
            <a:extLst>
              <a:ext uri="{FF2B5EF4-FFF2-40B4-BE49-F238E27FC236}">
                <a16:creationId xmlns:a16="http://schemas.microsoft.com/office/drawing/2014/main" id="{EB71260F-514C-7801-9848-4A3C9E1E91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DB350-62A7-3616-45E5-165D96B01528}"/>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698091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9938-FE86-84C9-38BB-3AEE4633FA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BB978-0C11-2187-82A5-E871D9635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C69AD-583C-6C09-4B62-4B72F99A9C6A}"/>
              </a:ext>
            </a:extLst>
          </p:cNvPr>
          <p:cNvSpPr>
            <a:spLocks noGrp="1"/>
          </p:cNvSpPr>
          <p:nvPr>
            <p:ph type="dt" sz="half" idx="10"/>
          </p:nvPr>
        </p:nvSpPr>
        <p:spPr/>
        <p:txBody>
          <a:bodyPr/>
          <a:lstStyle/>
          <a:p>
            <a:fld id="{59ACF28D-9D65-D84F-BBEF-21AE4B37993A}" type="datetimeFigureOut">
              <a:rPr lang="en-US" smtClean="0"/>
              <a:t>5/3/23</a:t>
            </a:fld>
            <a:endParaRPr lang="en-US"/>
          </a:p>
        </p:txBody>
      </p:sp>
      <p:sp>
        <p:nvSpPr>
          <p:cNvPr id="5" name="Footer Placeholder 4">
            <a:extLst>
              <a:ext uri="{FF2B5EF4-FFF2-40B4-BE49-F238E27FC236}">
                <a16:creationId xmlns:a16="http://schemas.microsoft.com/office/drawing/2014/main" id="{9865463D-B2A8-2CD9-ED4F-3814836A5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F51CB-7C73-8474-ED1E-DC0623A22D64}"/>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187466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95AA-08F8-CA8C-3D1E-ECC4663D04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336C5A-7862-B7B0-5E14-3A0CC590FA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D602-3738-DF44-D45E-EC827EB24108}"/>
              </a:ext>
            </a:extLst>
          </p:cNvPr>
          <p:cNvSpPr>
            <a:spLocks noGrp="1"/>
          </p:cNvSpPr>
          <p:nvPr>
            <p:ph type="dt" sz="half" idx="10"/>
          </p:nvPr>
        </p:nvSpPr>
        <p:spPr/>
        <p:txBody>
          <a:bodyPr/>
          <a:lstStyle/>
          <a:p>
            <a:fld id="{59ACF28D-9D65-D84F-BBEF-21AE4B37993A}" type="datetimeFigureOut">
              <a:rPr lang="en-US" smtClean="0"/>
              <a:t>5/3/23</a:t>
            </a:fld>
            <a:endParaRPr lang="en-US"/>
          </a:p>
        </p:txBody>
      </p:sp>
      <p:sp>
        <p:nvSpPr>
          <p:cNvPr id="5" name="Footer Placeholder 4">
            <a:extLst>
              <a:ext uri="{FF2B5EF4-FFF2-40B4-BE49-F238E27FC236}">
                <a16:creationId xmlns:a16="http://schemas.microsoft.com/office/drawing/2014/main" id="{3387A981-C088-0307-842A-6C53EC6460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1F863-F63F-9771-3FE5-5224BE0DE4F7}"/>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598003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BD04-7741-09DD-1026-0E57ED787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7DA52-2B52-8925-929A-B562FAC61F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1A6D65-7CAF-07BE-8100-272E61658C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3743D0-D9E3-90E0-C918-953333A69208}"/>
              </a:ext>
            </a:extLst>
          </p:cNvPr>
          <p:cNvSpPr>
            <a:spLocks noGrp="1"/>
          </p:cNvSpPr>
          <p:nvPr>
            <p:ph type="dt" sz="half" idx="10"/>
          </p:nvPr>
        </p:nvSpPr>
        <p:spPr/>
        <p:txBody>
          <a:bodyPr/>
          <a:lstStyle/>
          <a:p>
            <a:fld id="{59ACF28D-9D65-D84F-BBEF-21AE4B37993A}" type="datetimeFigureOut">
              <a:rPr lang="en-US" smtClean="0"/>
              <a:t>5/3/23</a:t>
            </a:fld>
            <a:endParaRPr lang="en-US"/>
          </a:p>
        </p:txBody>
      </p:sp>
      <p:sp>
        <p:nvSpPr>
          <p:cNvPr id="6" name="Footer Placeholder 5">
            <a:extLst>
              <a:ext uri="{FF2B5EF4-FFF2-40B4-BE49-F238E27FC236}">
                <a16:creationId xmlns:a16="http://schemas.microsoft.com/office/drawing/2014/main" id="{D0D213BC-8AE8-2281-27A5-1399E7C4E5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5A2FD-A831-E0CF-61CE-0530D6914A47}"/>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28636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715AB-D093-E728-275B-154D4B1D2F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188168-DE62-6176-9FED-B33C022D53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8A0F9D-53C4-74AD-53C2-9BC6A81AE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9001A1-4712-1024-2794-B40918D99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AFB11-17C6-96D2-08F0-2FFCDDD45D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4E6A17-157B-7659-914B-9453322B3E6E}"/>
              </a:ext>
            </a:extLst>
          </p:cNvPr>
          <p:cNvSpPr>
            <a:spLocks noGrp="1"/>
          </p:cNvSpPr>
          <p:nvPr>
            <p:ph type="dt" sz="half" idx="10"/>
          </p:nvPr>
        </p:nvSpPr>
        <p:spPr/>
        <p:txBody>
          <a:bodyPr/>
          <a:lstStyle/>
          <a:p>
            <a:fld id="{59ACF28D-9D65-D84F-BBEF-21AE4B37993A}" type="datetimeFigureOut">
              <a:rPr lang="en-US" smtClean="0"/>
              <a:t>5/3/23</a:t>
            </a:fld>
            <a:endParaRPr lang="en-US"/>
          </a:p>
        </p:txBody>
      </p:sp>
      <p:sp>
        <p:nvSpPr>
          <p:cNvPr id="8" name="Footer Placeholder 7">
            <a:extLst>
              <a:ext uri="{FF2B5EF4-FFF2-40B4-BE49-F238E27FC236}">
                <a16:creationId xmlns:a16="http://schemas.microsoft.com/office/drawing/2014/main" id="{40CF0D49-D5CD-72FE-FF99-0EB975D584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F58D7-4258-A83F-C127-411216789610}"/>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529467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6FFF-4581-BC25-AB7D-88B18701DB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0B0048-659C-4F62-1D9C-023EFF2AC107}"/>
              </a:ext>
            </a:extLst>
          </p:cNvPr>
          <p:cNvSpPr>
            <a:spLocks noGrp="1"/>
          </p:cNvSpPr>
          <p:nvPr>
            <p:ph type="dt" sz="half" idx="10"/>
          </p:nvPr>
        </p:nvSpPr>
        <p:spPr/>
        <p:txBody>
          <a:bodyPr/>
          <a:lstStyle/>
          <a:p>
            <a:fld id="{59ACF28D-9D65-D84F-BBEF-21AE4B37993A}" type="datetimeFigureOut">
              <a:rPr lang="en-US" smtClean="0"/>
              <a:t>5/3/23</a:t>
            </a:fld>
            <a:endParaRPr lang="en-US"/>
          </a:p>
        </p:txBody>
      </p:sp>
      <p:sp>
        <p:nvSpPr>
          <p:cNvPr id="4" name="Footer Placeholder 3">
            <a:extLst>
              <a:ext uri="{FF2B5EF4-FFF2-40B4-BE49-F238E27FC236}">
                <a16:creationId xmlns:a16="http://schemas.microsoft.com/office/drawing/2014/main" id="{4ED64316-3690-381E-09E6-62693CB79A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05941E-4C02-13DB-D9EC-B5189E9BD1C2}"/>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337383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06713-5FC7-35BB-5C76-82812BAC3E60}"/>
              </a:ext>
            </a:extLst>
          </p:cNvPr>
          <p:cNvSpPr>
            <a:spLocks noGrp="1"/>
          </p:cNvSpPr>
          <p:nvPr>
            <p:ph type="dt" sz="half" idx="10"/>
          </p:nvPr>
        </p:nvSpPr>
        <p:spPr/>
        <p:txBody>
          <a:bodyPr/>
          <a:lstStyle/>
          <a:p>
            <a:fld id="{59ACF28D-9D65-D84F-BBEF-21AE4B37993A}" type="datetimeFigureOut">
              <a:rPr lang="en-US" smtClean="0"/>
              <a:t>5/3/23</a:t>
            </a:fld>
            <a:endParaRPr lang="en-US"/>
          </a:p>
        </p:txBody>
      </p:sp>
      <p:sp>
        <p:nvSpPr>
          <p:cNvPr id="3" name="Footer Placeholder 2">
            <a:extLst>
              <a:ext uri="{FF2B5EF4-FFF2-40B4-BE49-F238E27FC236}">
                <a16:creationId xmlns:a16="http://schemas.microsoft.com/office/drawing/2014/main" id="{46190792-B20E-144B-1697-AC97FE2F9F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E6889-AE8A-3825-B842-88D4F44D2075}"/>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1210731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5C68-65D3-A7DD-1EAF-AA48E2774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49398-26D6-A172-CBD4-5601C07D5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C510D-9192-D736-AE6C-0365EA988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0A5C3-CC9D-D4F5-A30E-4D7B505DB157}"/>
              </a:ext>
            </a:extLst>
          </p:cNvPr>
          <p:cNvSpPr>
            <a:spLocks noGrp="1"/>
          </p:cNvSpPr>
          <p:nvPr>
            <p:ph type="dt" sz="half" idx="10"/>
          </p:nvPr>
        </p:nvSpPr>
        <p:spPr/>
        <p:txBody>
          <a:bodyPr/>
          <a:lstStyle/>
          <a:p>
            <a:fld id="{59ACF28D-9D65-D84F-BBEF-21AE4B37993A}" type="datetimeFigureOut">
              <a:rPr lang="en-US" smtClean="0"/>
              <a:t>5/3/23</a:t>
            </a:fld>
            <a:endParaRPr lang="en-US"/>
          </a:p>
        </p:txBody>
      </p:sp>
      <p:sp>
        <p:nvSpPr>
          <p:cNvPr id="6" name="Footer Placeholder 5">
            <a:extLst>
              <a:ext uri="{FF2B5EF4-FFF2-40B4-BE49-F238E27FC236}">
                <a16:creationId xmlns:a16="http://schemas.microsoft.com/office/drawing/2014/main" id="{C04DA199-B9D1-4DD0-F908-8B4E979BC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0A6AB-31D0-7AD1-59D2-95407A4568BB}"/>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32489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015E-4CCD-C642-F768-8BB94C47AB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9F0735-9CBF-D2A8-54D8-00E70F393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590312-8813-9EF5-0C07-310005AF8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45C0E5-F877-AF24-C885-612850A90417}"/>
              </a:ext>
            </a:extLst>
          </p:cNvPr>
          <p:cNvSpPr>
            <a:spLocks noGrp="1"/>
          </p:cNvSpPr>
          <p:nvPr>
            <p:ph type="dt" sz="half" idx="10"/>
          </p:nvPr>
        </p:nvSpPr>
        <p:spPr/>
        <p:txBody>
          <a:bodyPr/>
          <a:lstStyle/>
          <a:p>
            <a:fld id="{59ACF28D-9D65-D84F-BBEF-21AE4B37993A}" type="datetimeFigureOut">
              <a:rPr lang="en-US" smtClean="0"/>
              <a:t>5/3/23</a:t>
            </a:fld>
            <a:endParaRPr lang="en-US"/>
          </a:p>
        </p:txBody>
      </p:sp>
      <p:sp>
        <p:nvSpPr>
          <p:cNvPr id="6" name="Footer Placeholder 5">
            <a:extLst>
              <a:ext uri="{FF2B5EF4-FFF2-40B4-BE49-F238E27FC236}">
                <a16:creationId xmlns:a16="http://schemas.microsoft.com/office/drawing/2014/main" id="{D8B3A68D-681C-8DCC-563C-BC000F15B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CA027D-9B83-1766-420D-CC4D11A9DD9C}"/>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44247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5EFE9-4883-AC97-AF21-21C12E2D6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FC8C41-564B-12C7-AB0F-A157BE2F63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3AA2F0-C288-BF30-7DFB-E1831DD2D6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CF28D-9D65-D84F-BBEF-21AE4B37993A}" type="datetimeFigureOut">
              <a:rPr lang="en-US" smtClean="0"/>
              <a:t>5/3/23</a:t>
            </a:fld>
            <a:endParaRPr lang="en-US"/>
          </a:p>
        </p:txBody>
      </p:sp>
      <p:sp>
        <p:nvSpPr>
          <p:cNvPr id="5" name="Footer Placeholder 4">
            <a:extLst>
              <a:ext uri="{FF2B5EF4-FFF2-40B4-BE49-F238E27FC236}">
                <a16:creationId xmlns:a16="http://schemas.microsoft.com/office/drawing/2014/main" id="{F11A4FEE-4126-6850-AF34-BB0C0B6549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1B8FAB-4844-49F4-20AC-084D226631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16309-094A-734C-B5BD-4E8F8E248612}" type="slidenum">
              <a:rPr lang="en-US" smtClean="0"/>
              <a:t>‹#›</a:t>
            </a:fld>
            <a:endParaRPr lang="en-US"/>
          </a:p>
        </p:txBody>
      </p:sp>
    </p:spTree>
    <p:extLst>
      <p:ext uri="{BB962C8B-B14F-4D97-AF65-F5344CB8AC3E}">
        <p14:creationId xmlns:p14="http://schemas.microsoft.com/office/powerpoint/2010/main" val="3851450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ransformer.huggingface.co/doc/distil-gpt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olab.research.google.com/github/tensorflow/docs/blob/master/site/en/tutorials/generative/autoencoder.ipynb"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474786" y="2187090"/>
            <a:ext cx="10223291" cy="1241910"/>
          </a:xfrm>
          <a:solidFill>
            <a:schemeClr val="bg1">
              <a:alpha val="80000"/>
            </a:schemeClr>
          </a:solidFill>
        </p:spPr>
        <p:txBody>
          <a:bodyPr>
            <a:normAutofit/>
          </a:bodyPr>
          <a:lstStyle/>
          <a:p>
            <a:r>
              <a:rPr lang="en-US" sz="4800" dirty="0">
                <a:ea typeface="ＭＳ Ｐゴシック" charset="-128"/>
                <a:cs typeface="ＭＳ Ｐゴシック" charset="-128"/>
              </a:rPr>
              <a:t>LLMs, autoencoders</a:t>
            </a: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905073984"/>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 xmlns:mv="urn:schemas-microsoft-com:mac:vml">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D2352-431F-8BA5-04B9-2659785D142E}"/>
              </a:ext>
            </a:extLst>
          </p:cNvPr>
          <p:cNvSpPr>
            <a:spLocks noGrp="1"/>
          </p:cNvSpPr>
          <p:nvPr>
            <p:ph type="title"/>
          </p:nvPr>
        </p:nvSpPr>
        <p:spPr/>
        <p:txBody>
          <a:bodyPr/>
          <a:lstStyle/>
          <a:p>
            <a:r>
              <a:rPr lang="en-US" dirty="0"/>
              <a:t>Ginormous language model</a:t>
            </a:r>
          </a:p>
        </p:txBody>
      </p:sp>
      <p:sp>
        <p:nvSpPr>
          <p:cNvPr id="3" name="Content Placeholder 2">
            <a:extLst>
              <a:ext uri="{FF2B5EF4-FFF2-40B4-BE49-F238E27FC236}">
                <a16:creationId xmlns:a16="http://schemas.microsoft.com/office/drawing/2014/main" id="{D6421D13-5AAC-FF91-F1AC-9FBFE3C03B99}"/>
              </a:ext>
            </a:extLst>
          </p:cNvPr>
          <p:cNvSpPr>
            <a:spLocks noGrp="1"/>
          </p:cNvSpPr>
          <p:nvPr>
            <p:ph idx="1"/>
          </p:nvPr>
        </p:nvSpPr>
        <p:spPr>
          <a:xfrm>
            <a:off x="838200" y="1825624"/>
            <a:ext cx="10515600" cy="4936419"/>
          </a:xfrm>
        </p:spPr>
        <p:txBody>
          <a:bodyPr>
            <a:normAutofit lnSpcReduction="10000"/>
          </a:bodyPr>
          <a:lstStyle/>
          <a:p>
            <a:r>
              <a:rPr lang="en-US" dirty="0"/>
              <a:t>The press releases / documentation releasing GPT2 in 2019 read like attempts at responsible disclosure of the design of an extremely powerful weapon.  (How much of this is PR spin and how much is what they released like a powerful weapon?)</a:t>
            </a:r>
          </a:p>
          <a:p>
            <a:r>
              <a:rPr lang="en-US" dirty="0" err="1"/>
              <a:t>OpenAI</a:t>
            </a:r>
            <a:r>
              <a:rPr lang="en-US" dirty="0"/>
              <a:t> encouraged research into the  “detection of GPT2 generated text” task.  </a:t>
            </a:r>
          </a:p>
          <a:p>
            <a:r>
              <a:rPr lang="en-US" dirty="0"/>
              <a:t>As a tool, holy smokes, you could use this to automatically generate beat reporting text.   Ppl predicting great leaps in law clerks’ productivity; claims that it’s pretty good for medical diagnosis via chat.</a:t>
            </a:r>
          </a:p>
          <a:p>
            <a:r>
              <a:rPr lang="en-US" dirty="0"/>
              <a:t>45 million webpages, vetted for quality because someone linked to them from reddit.  This couldn’t cause quality problems, no of course not.</a:t>
            </a:r>
          </a:p>
          <a:p>
            <a:endParaRPr lang="en-US" dirty="0"/>
          </a:p>
        </p:txBody>
      </p:sp>
    </p:spTree>
    <p:extLst>
      <p:ext uri="{BB962C8B-B14F-4D97-AF65-F5344CB8AC3E}">
        <p14:creationId xmlns:p14="http://schemas.microsoft.com/office/powerpoint/2010/main" val="18788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5CAD2-238B-59D9-016F-CF3EB858FF52}"/>
              </a:ext>
            </a:extLst>
          </p:cNvPr>
          <p:cNvSpPr>
            <a:spLocks noGrp="1"/>
          </p:cNvSpPr>
          <p:nvPr>
            <p:ph type="title"/>
          </p:nvPr>
        </p:nvSpPr>
        <p:spPr>
          <a:xfrm>
            <a:off x="142164" y="166687"/>
            <a:ext cx="10515600" cy="1325563"/>
          </a:xfrm>
        </p:spPr>
        <p:txBody>
          <a:bodyPr/>
          <a:lstStyle/>
          <a:p>
            <a:r>
              <a:rPr lang="en-US" dirty="0"/>
              <a:t>GPT2 writing assistant</a:t>
            </a:r>
          </a:p>
        </p:txBody>
      </p:sp>
      <p:sp>
        <p:nvSpPr>
          <p:cNvPr id="3" name="Content Placeholder 2">
            <a:extLst>
              <a:ext uri="{FF2B5EF4-FFF2-40B4-BE49-F238E27FC236}">
                <a16:creationId xmlns:a16="http://schemas.microsoft.com/office/drawing/2014/main" id="{2084098E-341C-6390-74F7-515EB3EDF032}"/>
              </a:ext>
            </a:extLst>
          </p:cNvPr>
          <p:cNvSpPr>
            <a:spLocks noGrp="1"/>
          </p:cNvSpPr>
          <p:nvPr>
            <p:ph idx="1"/>
          </p:nvPr>
        </p:nvSpPr>
        <p:spPr>
          <a:xfrm>
            <a:off x="988325" y="1893864"/>
            <a:ext cx="10515600" cy="4351338"/>
          </a:xfrm>
        </p:spPr>
        <p:txBody>
          <a:bodyPr>
            <a:normAutofit fontScale="70000" lnSpcReduction="20000"/>
          </a:bodyPr>
          <a:lstStyle/>
          <a:p>
            <a:r>
              <a:rPr lang="en-US" dirty="0">
                <a:hlinkClick r:id="rId2"/>
              </a:rPr>
              <a:t>https://transformer.huggingface.co/doc/distil-gpt2</a:t>
            </a:r>
            <a:endParaRPr lang="en-US" dirty="0"/>
          </a:p>
          <a:p>
            <a:pPr marL="0" indent="0">
              <a:buNone/>
            </a:pPr>
            <a:r>
              <a:rPr lang="en-US" dirty="0"/>
              <a:t>Paste some of the text for the slides for this class and ask gpt2 to finish the thought:</a:t>
            </a:r>
          </a:p>
          <a:p>
            <a:pPr marL="0" indent="0">
              <a:buNone/>
            </a:pPr>
            <a:r>
              <a:rPr lang="en-US" dirty="0" err="1">
                <a:latin typeface="Times New Roman" panose="02020603050405020304" pitchFamily="18" charset="0"/>
                <a:cs typeface="Times New Roman" panose="02020603050405020304" pitchFamily="18" charset="0"/>
              </a:rPr>
              <a:t>OpenAI</a:t>
            </a:r>
            <a:r>
              <a:rPr lang="en-US" dirty="0">
                <a:latin typeface="Times New Roman" panose="02020603050405020304" pitchFamily="18" charset="0"/>
                <a:cs typeface="Times New Roman" panose="02020603050405020304" pitchFamily="18" charset="0"/>
              </a:rPr>
              <a:t> scrapes few tens of millions of links from the web, harvests an 8-billion word corpus called </a:t>
            </a:r>
            <a:r>
              <a:rPr lang="en-US" dirty="0" err="1">
                <a:latin typeface="Times New Roman" panose="02020603050405020304" pitchFamily="18" charset="0"/>
                <a:cs typeface="Times New Roman" panose="02020603050405020304" pitchFamily="18" charset="0"/>
              </a:rPr>
              <a:t>WebText</a:t>
            </a:r>
            <a:r>
              <a:rPr lang="en-US" dirty="0">
                <a:latin typeface="Times New Roman" panose="02020603050405020304" pitchFamily="18" charset="0"/>
                <a:cs typeface="Times New Roman" panose="02020603050405020304" pitchFamily="18" charset="0"/>
              </a:rPr>
              <a:t>, removes Wikipedia from the training set so it can be used for testing, and finally trains a generative language model with 1.5 billion parameters. The press releases / documentation releasing GPT2 in 2019 read like disclosures of the design of an extremely powerful weapon, in which the sponsors encourage research into automatic detection of AI-generated text.</a:t>
            </a:r>
            <a:r>
              <a:rPr lang="en-US" b="1" dirty="0">
                <a:latin typeface="Times New Roman" panose="02020603050405020304" pitchFamily="18" charset="0"/>
                <a:cs typeface="Times New Roman" panose="02020603050405020304" pitchFamily="18" charset="0"/>
              </a:rPr>
              <a:t> The release of this book, with GPT2 being released soon, is a fascinating story. It is a huge leap in technology and has many other important implications for humanity, and is worth the time and effort to develop it.</a:t>
            </a:r>
          </a:p>
          <a:p>
            <a:pPr marL="0" indent="0">
              <a:buNone/>
            </a:pPr>
            <a:r>
              <a:rPr lang="en-US" dirty="0">
                <a:latin typeface="Times New Roman" panose="02020603050405020304" pitchFamily="18" charset="0"/>
                <a:cs typeface="Times New Roman" panose="02020603050405020304" pitchFamily="18" charset="0"/>
              </a:rPr>
              <a:t> </a:t>
            </a:r>
            <a:r>
              <a:rPr lang="en-US" dirty="0">
                <a:solidFill>
                  <a:srgbClr val="C00000"/>
                </a:solidFill>
                <a:latin typeface="Times New Roman" panose="02020603050405020304" pitchFamily="18" charset="0"/>
                <a:cs typeface="Times New Roman" panose="02020603050405020304" pitchFamily="18" charset="0"/>
              </a:rPr>
              <a:t>Nice try, aspiring robot overlord! It will require more training before we are fooled so easily.</a:t>
            </a:r>
            <a:r>
              <a:rPr lang="en-US" b="1" dirty="0">
                <a:latin typeface="Times New Roman" panose="02020603050405020304" pitchFamily="18" charset="0"/>
                <a:cs typeface="Times New Roman" panose="02020603050405020304" pitchFamily="18" charset="0"/>
              </a:rPr>
              <a:t> The book is written by an Australian entrepreneur named Alan Turing.</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For unlabeled data (unsupervised learning) neural networks can be trained to find features that will reproduce the input.</a:t>
            </a:r>
            <a:r>
              <a:rPr lang="en-US" b="1" dirty="0">
                <a:latin typeface="Times New Roman" panose="02020603050405020304" pitchFamily="18" charset="0"/>
                <a:cs typeface="Times New Roman" panose="02020603050405020304" pitchFamily="18" charset="0"/>
              </a:rPr>
              <a:t> These networks can detect the input in a specific context and be used to predict whether the input can be read or not.</a:t>
            </a:r>
            <a:r>
              <a:rPr lang="en-US" dirty="0">
                <a:latin typeface="Times New Roman" panose="02020603050405020304" pitchFamily="18" charset="0"/>
                <a:cs typeface="Times New Roman" panose="02020603050405020304" pitchFamily="18" charset="0"/>
              </a:rPr>
              <a:t> In the event that input cannot be read, </a:t>
            </a:r>
            <a:r>
              <a:rPr lang="en-US" b="1" dirty="0">
                <a:latin typeface="Times New Roman" panose="02020603050405020304" pitchFamily="18" charset="0"/>
                <a:cs typeface="Times New Roman" panose="02020603050405020304" pitchFamily="18" charset="0"/>
              </a:rPr>
              <a:t>then the network should be able to generate the input using this neural network.</a:t>
            </a:r>
            <a:endParaRPr lang="en-US" dirty="0">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1FAE28E-ECB3-5101-1231-0DCD883C9DAA}"/>
              </a:ext>
            </a:extLst>
          </p:cNvPr>
          <p:cNvPicPr>
            <a:picLocks noChangeAspect="1"/>
          </p:cNvPicPr>
          <p:nvPr/>
        </p:nvPicPr>
        <p:blipFill>
          <a:blip r:embed="rId3"/>
          <a:stretch>
            <a:fillRect/>
          </a:stretch>
        </p:blipFill>
        <p:spPr>
          <a:xfrm>
            <a:off x="5753100" y="166687"/>
            <a:ext cx="6438900" cy="1028700"/>
          </a:xfrm>
          <a:prstGeom prst="rect">
            <a:avLst/>
          </a:prstGeom>
        </p:spPr>
      </p:pic>
    </p:spTree>
    <p:extLst>
      <p:ext uri="{BB962C8B-B14F-4D97-AF65-F5344CB8AC3E}">
        <p14:creationId xmlns:p14="http://schemas.microsoft.com/office/powerpoint/2010/main" val="271064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o glad Kate over in R&amp;D pushed for using the AlgoMaxAnalyzer to look into this. Hiring her was a great decisio- waaaait.">
            <a:extLst>
              <a:ext uri="{FF2B5EF4-FFF2-40B4-BE49-F238E27FC236}">
                <a16:creationId xmlns:a16="http://schemas.microsoft.com/office/drawing/2014/main" id="{8C08AA30-ABD1-5E04-2BE0-CDA790BB8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615" y="365125"/>
            <a:ext cx="9604861" cy="626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810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94F1-2457-0E13-B45D-6F4B4E36D91C}"/>
              </a:ext>
            </a:extLst>
          </p:cNvPr>
          <p:cNvSpPr>
            <a:spLocks noGrp="1"/>
          </p:cNvSpPr>
          <p:nvPr>
            <p:ph type="title"/>
          </p:nvPr>
        </p:nvSpPr>
        <p:spPr/>
        <p:txBody>
          <a:bodyPr/>
          <a:lstStyle/>
          <a:p>
            <a:r>
              <a:rPr lang="en-US" dirty="0"/>
              <a:t>Encoding as an information bottleneck</a:t>
            </a:r>
          </a:p>
        </p:txBody>
      </p:sp>
      <p:sp>
        <p:nvSpPr>
          <p:cNvPr id="3" name="Content Placeholder 2">
            <a:extLst>
              <a:ext uri="{FF2B5EF4-FFF2-40B4-BE49-F238E27FC236}">
                <a16:creationId xmlns:a16="http://schemas.microsoft.com/office/drawing/2014/main" id="{301F2779-0070-10EA-7333-C5B8E00B4C75}"/>
              </a:ext>
            </a:extLst>
          </p:cNvPr>
          <p:cNvSpPr>
            <a:spLocks noGrp="1"/>
          </p:cNvSpPr>
          <p:nvPr>
            <p:ph idx="1"/>
          </p:nvPr>
        </p:nvSpPr>
        <p:spPr/>
        <p:txBody>
          <a:bodyPr/>
          <a:lstStyle/>
          <a:p>
            <a:r>
              <a:rPr lang="en-US" dirty="0"/>
              <a:t>Remember SVD?  We had a projection from one vector space N down into a smaller vector space R and then a projection back into a big vector space M.</a:t>
            </a:r>
          </a:p>
        </p:txBody>
      </p:sp>
      <p:sp>
        <p:nvSpPr>
          <p:cNvPr id="4" name="Rectangle 3">
            <a:extLst>
              <a:ext uri="{FF2B5EF4-FFF2-40B4-BE49-F238E27FC236}">
                <a16:creationId xmlns:a16="http://schemas.microsoft.com/office/drawing/2014/main" id="{65BDA9AF-A90C-C80F-0531-5C8CE885D3F3}"/>
              </a:ext>
            </a:extLst>
          </p:cNvPr>
          <p:cNvSpPr/>
          <p:nvPr/>
        </p:nvSpPr>
        <p:spPr>
          <a:xfrm>
            <a:off x="1652164" y="4313969"/>
            <a:ext cx="1072055" cy="174997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Times" pitchFamily="2" charset="0"/>
              </a:rPr>
              <a:t>A</a:t>
            </a:r>
          </a:p>
        </p:txBody>
      </p:sp>
      <p:sp>
        <p:nvSpPr>
          <p:cNvPr id="5" name="TextBox 4">
            <a:extLst>
              <a:ext uri="{FF2B5EF4-FFF2-40B4-BE49-F238E27FC236}">
                <a16:creationId xmlns:a16="http://schemas.microsoft.com/office/drawing/2014/main" id="{BD9A1DF4-D72B-EB02-527D-808012DED3B4}"/>
              </a:ext>
            </a:extLst>
          </p:cNvPr>
          <p:cNvSpPr txBox="1"/>
          <p:nvPr/>
        </p:nvSpPr>
        <p:spPr>
          <a:xfrm>
            <a:off x="2064630" y="4036968"/>
            <a:ext cx="292068" cy="254365"/>
          </a:xfrm>
          <a:prstGeom prst="rect">
            <a:avLst/>
          </a:prstGeom>
          <a:noFill/>
        </p:spPr>
        <p:txBody>
          <a:bodyPr wrap="none" rtlCol="0">
            <a:spAutoFit/>
          </a:bodyPr>
          <a:lstStyle/>
          <a:p>
            <a:pPr algn="ctr"/>
            <a:r>
              <a:rPr lang="en-US" sz="1053" dirty="0"/>
              <a:t>m</a:t>
            </a:r>
          </a:p>
        </p:txBody>
      </p:sp>
      <p:sp>
        <p:nvSpPr>
          <p:cNvPr id="6" name="TextBox 5">
            <a:extLst>
              <a:ext uri="{FF2B5EF4-FFF2-40B4-BE49-F238E27FC236}">
                <a16:creationId xmlns:a16="http://schemas.microsoft.com/office/drawing/2014/main" id="{557355EE-3389-58FD-BD9D-F289B395B32C}"/>
              </a:ext>
            </a:extLst>
          </p:cNvPr>
          <p:cNvSpPr txBox="1"/>
          <p:nvPr/>
        </p:nvSpPr>
        <p:spPr>
          <a:xfrm>
            <a:off x="1327609" y="5091401"/>
            <a:ext cx="255198" cy="254365"/>
          </a:xfrm>
          <a:prstGeom prst="rect">
            <a:avLst/>
          </a:prstGeom>
          <a:noFill/>
        </p:spPr>
        <p:txBody>
          <a:bodyPr wrap="none" rtlCol="0">
            <a:spAutoFit/>
          </a:bodyPr>
          <a:lstStyle/>
          <a:p>
            <a:pPr algn="ctr"/>
            <a:r>
              <a:rPr lang="en-US" sz="1053" dirty="0"/>
              <a:t>n</a:t>
            </a:r>
          </a:p>
        </p:txBody>
      </p:sp>
      <p:sp>
        <p:nvSpPr>
          <p:cNvPr id="7" name="Rectangle 6">
            <a:extLst>
              <a:ext uri="{FF2B5EF4-FFF2-40B4-BE49-F238E27FC236}">
                <a16:creationId xmlns:a16="http://schemas.microsoft.com/office/drawing/2014/main" id="{38F88EB4-95E1-31C4-3EAE-51F5E2476A87}"/>
              </a:ext>
            </a:extLst>
          </p:cNvPr>
          <p:cNvSpPr/>
          <p:nvPr/>
        </p:nvSpPr>
        <p:spPr>
          <a:xfrm>
            <a:off x="4091664" y="4313969"/>
            <a:ext cx="555081" cy="174997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Times" pitchFamily="2" charset="0"/>
              </a:rPr>
              <a:t>U</a:t>
            </a:r>
          </a:p>
        </p:txBody>
      </p:sp>
      <p:sp>
        <p:nvSpPr>
          <p:cNvPr id="8" name="TextBox 7">
            <a:extLst>
              <a:ext uri="{FF2B5EF4-FFF2-40B4-BE49-F238E27FC236}">
                <a16:creationId xmlns:a16="http://schemas.microsoft.com/office/drawing/2014/main" id="{26ABE474-E13A-A04D-9F1B-D094F6A6AD6B}"/>
              </a:ext>
            </a:extLst>
          </p:cNvPr>
          <p:cNvSpPr txBox="1"/>
          <p:nvPr/>
        </p:nvSpPr>
        <p:spPr>
          <a:xfrm>
            <a:off x="3715152" y="5079882"/>
            <a:ext cx="255198" cy="254365"/>
          </a:xfrm>
          <a:prstGeom prst="rect">
            <a:avLst/>
          </a:prstGeom>
          <a:noFill/>
        </p:spPr>
        <p:txBody>
          <a:bodyPr wrap="none" rtlCol="0">
            <a:spAutoFit/>
          </a:bodyPr>
          <a:lstStyle/>
          <a:p>
            <a:pPr algn="ctr"/>
            <a:r>
              <a:rPr lang="en-US" sz="1053" dirty="0"/>
              <a:t>n</a:t>
            </a:r>
          </a:p>
        </p:txBody>
      </p:sp>
      <p:sp>
        <p:nvSpPr>
          <p:cNvPr id="9" name="TextBox 8">
            <a:extLst>
              <a:ext uri="{FF2B5EF4-FFF2-40B4-BE49-F238E27FC236}">
                <a16:creationId xmlns:a16="http://schemas.microsoft.com/office/drawing/2014/main" id="{1B3C804A-36A3-B78F-D4B3-F7D96D1553F1}"/>
              </a:ext>
            </a:extLst>
          </p:cNvPr>
          <p:cNvSpPr txBox="1"/>
          <p:nvPr/>
        </p:nvSpPr>
        <p:spPr>
          <a:xfrm>
            <a:off x="4274319" y="4036967"/>
            <a:ext cx="231154" cy="254365"/>
          </a:xfrm>
          <a:prstGeom prst="rect">
            <a:avLst/>
          </a:prstGeom>
          <a:noFill/>
        </p:spPr>
        <p:txBody>
          <a:bodyPr wrap="none" rtlCol="0">
            <a:spAutoFit/>
          </a:bodyPr>
          <a:lstStyle/>
          <a:p>
            <a:pPr algn="ctr"/>
            <a:r>
              <a:rPr lang="en-US" sz="1053" dirty="0"/>
              <a:t>r</a:t>
            </a:r>
          </a:p>
        </p:txBody>
      </p:sp>
      <p:sp>
        <p:nvSpPr>
          <p:cNvPr id="10" name="Rectangle 9">
            <a:extLst>
              <a:ext uri="{FF2B5EF4-FFF2-40B4-BE49-F238E27FC236}">
                <a16:creationId xmlns:a16="http://schemas.microsoft.com/office/drawing/2014/main" id="{90295C46-CE33-2175-2773-07A034537620}"/>
              </a:ext>
            </a:extLst>
          </p:cNvPr>
          <p:cNvSpPr/>
          <p:nvPr/>
        </p:nvSpPr>
        <p:spPr>
          <a:xfrm>
            <a:off x="6070481" y="4341555"/>
            <a:ext cx="1049594" cy="5143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Times" pitchFamily="2" charset="0"/>
              </a:rPr>
              <a:t>V</a:t>
            </a:r>
            <a:r>
              <a:rPr lang="en-US" sz="2100" baseline="30000" dirty="0">
                <a:latin typeface="Times" pitchFamily="2" charset="0"/>
              </a:rPr>
              <a:t>T</a:t>
            </a:r>
          </a:p>
        </p:txBody>
      </p:sp>
      <p:sp>
        <p:nvSpPr>
          <p:cNvPr id="11" name="TextBox 10">
            <a:extLst>
              <a:ext uri="{FF2B5EF4-FFF2-40B4-BE49-F238E27FC236}">
                <a16:creationId xmlns:a16="http://schemas.microsoft.com/office/drawing/2014/main" id="{0BFAFEBA-6788-62AD-8E06-C91D8E6183B5}"/>
              </a:ext>
            </a:extLst>
          </p:cNvPr>
          <p:cNvSpPr txBox="1"/>
          <p:nvPr/>
        </p:nvSpPr>
        <p:spPr>
          <a:xfrm>
            <a:off x="6521232" y="4062937"/>
            <a:ext cx="277598" cy="254365"/>
          </a:xfrm>
          <a:prstGeom prst="rect">
            <a:avLst/>
          </a:prstGeom>
          <a:noFill/>
        </p:spPr>
        <p:txBody>
          <a:bodyPr wrap="square" rtlCol="0">
            <a:spAutoFit/>
          </a:bodyPr>
          <a:lstStyle/>
          <a:p>
            <a:pPr algn="ctr"/>
            <a:r>
              <a:rPr lang="en-US" sz="1053" dirty="0"/>
              <a:t>m</a:t>
            </a:r>
          </a:p>
        </p:txBody>
      </p:sp>
      <p:sp>
        <p:nvSpPr>
          <p:cNvPr id="12" name="TextBox 11">
            <a:extLst>
              <a:ext uri="{FF2B5EF4-FFF2-40B4-BE49-F238E27FC236}">
                <a16:creationId xmlns:a16="http://schemas.microsoft.com/office/drawing/2014/main" id="{6A72F589-4B6B-B9DA-212C-3DD352C8E034}"/>
              </a:ext>
            </a:extLst>
          </p:cNvPr>
          <p:cNvSpPr txBox="1"/>
          <p:nvPr/>
        </p:nvSpPr>
        <p:spPr>
          <a:xfrm>
            <a:off x="5814165" y="4458632"/>
            <a:ext cx="334220" cy="254365"/>
          </a:xfrm>
          <a:prstGeom prst="rect">
            <a:avLst/>
          </a:prstGeom>
          <a:noFill/>
        </p:spPr>
        <p:txBody>
          <a:bodyPr wrap="square" rtlCol="0">
            <a:spAutoFit/>
          </a:bodyPr>
          <a:lstStyle/>
          <a:p>
            <a:pPr algn="ctr"/>
            <a:r>
              <a:rPr lang="en-US" sz="1053" dirty="0"/>
              <a:t>r</a:t>
            </a:r>
          </a:p>
        </p:txBody>
      </p:sp>
      <p:sp>
        <p:nvSpPr>
          <p:cNvPr id="13" name="Rectangle 12">
            <a:extLst>
              <a:ext uri="{FF2B5EF4-FFF2-40B4-BE49-F238E27FC236}">
                <a16:creationId xmlns:a16="http://schemas.microsoft.com/office/drawing/2014/main" id="{524B6345-9818-D18E-79EB-4221D828EEF2}"/>
              </a:ext>
            </a:extLst>
          </p:cNvPr>
          <p:cNvSpPr/>
          <p:nvPr/>
        </p:nvSpPr>
        <p:spPr>
          <a:xfrm>
            <a:off x="5218710" y="4339937"/>
            <a:ext cx="500162" cy="5143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100" dirty="0">
                <a:solidFill>
                  <a:schemeClr val="tx1"/>
                </a:solidFill>
                <a:latin typeface="Times" pitchFamily="2" charset="0"/>
              </a:rPr>
              <a:t>Σ</a:t>
            </a:r>
            <a:endParaRPr lang="en-US" sz="2100" dirty="0">
              <a:solidFill>
                <a:schemeClr val="tx1"/>
              </a:solidFill>
              <a:latin typeface="Times" pitchFamily="2" charset="0"/>
            </a:endParaRPr>
          </a:p>
        </p:txBody>
      </p:sp>
      <p:sp>
        <p:nvSpPr>
          <p:cNvPr id="14" name="TextBox 13">
            <a:extLst>
              <a:ext uri="{FF2B5EF4-FFF2-40B4-BE49-F238E27FC236}">
                <a16:creationId xmlns:a16="http://schemas.microsoft.com/office/drawing/2014/main" id="{E8B489B2-4154-BA8E-4520-C42BA2838D55}"/>
              </a:ext>
            </a:extLst>
          </p:cNvPr>
          <p:cNvSpPr txBox="1"/>
          <p:nvPr/>
        </p:nvSpPr>
        <p:spPr>
          <a:xfrm>
            <a:off x="5041692" y="4458632"/>
            <a:ext cx="107245" cy="254365"/>
          </a:xfrm>
          <a:prstGeom prst="rect">
            <a:avLst/>
          </a:prstGeom>
          <a:noFill/>
        </p:spPr>
        <p:txBody>
          <a:bodyPr wrap="square" rtlCol="0">
            <a:spAutoFit/>
          </a:bodyPr>
          <a:lstStyle/>
          <a:p>
            <a:pPr algn="ctr"/>
            <a:r>
              <a:rPr lang="en-US" sz="1053" dirty="0"/>
              <a:t>r</a:t>
            </a:r>
          </a:p>
        </p:txBody>
      </p:sp>
      <p:sp>
        <p:nvSpPr>
          <p:cNvPr id="15" name="TextBox 14">
            <a:extLst>
              <a:ext uri="{FF2B5EF4-FFF2-40B4-BE49-F238E27FC236}">
                <a16:creationId xmlns:a16="http://schemas.microsoft.com/office/drawing/2014/main" id="{E0B21D22-69B4-98D2-5018-3DDCB4D2321F}"/>
              </a:ext>
            </a:extLst>
          </p:cNvPr>
          <p:cNvSpPr txBox="1"/>
          <p:nvPr/>
        </p:nvSpPr>
        <p:spPr>
          <a:xfrm>
            <a:off x="5391004" y="4044761"/>
            <a:ext cx="129120" cy="254365"/>
          </a:xfrm>
          <a:prstGeom prst="rect">
            <a:avLst/>
          </a:prstGeom>
          <a:noFill/>
        </p:spPr>
        <p:txBody>
          <a:bodyPr wrap="square" rtlCol="0">
            <a:spAutoFit/>
          </a:bodyPr>
          <a:lstStyle/>
          <a:p>
            <a:pPr algn="ctr"/>
            <a:r>
              <a:rPr lang="en-US" sz="1053" dirty="0"/>
              <a:t>r</a:t>
            </a:r>
          </a:p>
        </p:txBody>
      </p:sp>
      <p:sp>
        <p:nvSpPr>
          <p:cNvPr id="16" name="Rectangle 15">
            <a:extLst>
              <a:ext uri="{FF2B5EF4-FFF2-40B4-BE49-F238E27FC236}">
                <a16:creationId xmlns:a16="http://schemas.microsoft.com/office/drawing/2014/main" id="{EF49DA5F-50B0-0BE2-AE06-6CF11F6763CA}"/>
              </a:ext>
            </a:extLst>
          </p:cNvPr>
          <p:cNvSpPr/>
          <p:nvPr/>
        </p:nvSpPr>
        <p:spPr>
          <a:xfrm>
            <a:off x="2969635" y="4773456"/>
            <a:ext cx="500458" cy="854080"/>
          </a:xfrm>
          <a:prstGeom prst="rect">
            <a:avLst/>
          </a:prstGeom>
        </p:spPr>
        <p:txBody>
          <a:bodyPr wrap="none">
            <a:spAutoFit/>
          </a:bodyPr>
          <a:lstStyle/>
          <a:p>
            <a:r>
              <a:rPr lang="en-US" sz="4950" dirty="0"/>
              <a:t>=</a:t>
            </a:r>
          </a:p>
        </p:txBody>
      </p:sp>
      <p:sp>
        <p:nvSpPr>
          <p:cNvPr id="17" name="Rectangle 16">
            <a:extLst>
              <a:ext uri="{FF2B5EF4-FFF2-40B4-BE49-F238E27FC236}">
                <a16:creationId xmlns:a16="http://schemas.microsoft.com/office/drawing/2014/main" id="{261FBD92-4AAB-56A1-CE12-D31066FE2CA6}"/>
              </a:ext>
            </a:extLst>
          </p:cNvPr>
          <p:cNvSpPr/>
          <p:nvPr/>
        </p:nvSpPr>
        <p:spPr>
          <a:xfrm>
            <a:off x="6234273" y="3326851"/>
            <a:ext cx="851515" cy="784830"/>
          </a:xfrm>
          <a:prstGeom prst="rect">
            <a:avLst/>
          </a:prstGeom>
        </p:spPr>
        <p:txBody>
          <a:bodyPr wrap="none">
            <a:spAutoFit/>
          </a:bodyPr>
          <a:lstStyle/>
          <a:p>
            <a:pPr algn="ctr"/>
            <a:r>
              <a:rPr lang="en-US" sz="1500" dirty="0">
                <a:latin typeface="Times" pitchFamily="2" charset="0"/>
              </a:rPr>
              <a:t>right </a:t>
            </a:r>
          </a:p>
          <a:p>
            <a:pPr algn="ctr"/>
            <a:r>
              <a:rPr lang="en-US" sz="1500" dirty="0">
                <a:latin typeface="Times" pitchFamily="2" charset="0"/>
              </a:rPr>
              <a:t>singular </a:t>
            </a:r>
          </a:p>
          <a:p>
            <a:pPr algn="ctr"/>
            <a:r>
              <a:rPr lang="en-US" sz="1500" dirty="0">
                <a:latin typeface="Times" pitchFamily="2" charset="0"/>
              </a:rPr>
              <a:t>vectors</a:t>
            </a:r>
          </a:p>
        </p:txBody>
      </p:sp>
      <p:sp>
        <p:nvSpPr>
          <p:cNvPr id="18" name="Rectangle 17">
            <a:extLst>
              <a:ext uri="{FF2B5EF4-FFF2-40B4-BE49-F238E27FC236}">
                <a16:creationId xmlns:a16="http://schemas.microsoft.com/office/drawing/2014/main" id="{AECECBE3-B130-33D4-E469-B1DC0F3DB656}"/>
              </a:ext>
            </a:extLst>
          </p:cNvPr>
          <p:cNvSpPr/>
          <p:nvPr/>
        </p:nvSpPr>
        <p:spPr>
          <a:xfrm>
            <a:off x="3951006" y="3300437"/>
            <a:ext cx="851515" cy="784830"/>
          </a:xfrm>
          <a:prstGeom prst="rect">
            <a:avLst/>
          </a:prstGeom>
        </p:spPr>
        <p:txBody>
          <a:bodyPr wrap="none">
            <a:spAutoFit/>
          </a:bodyPr>
          <a:lstStyle/>
          <a:p>
            <a:pPr algn="ctr"/>
            <a:r>
              <a:rPr lang="en-US" sz="1500" dirty="0">
                <a:latin typeface="Times" pitchFamily="2" charset="0"/>
              </a:rPr>
              <a:t>left</a:t>
            </a:r>
          </a:p>
          <a:p>
            <a:pPr algn="ctr"/>
            <a:r>
              <a:rPr lang="en-US" sz="1500" dirty="0">
                <a:latin typeface="Times" pitchFamily="2" charset="0"/>
              </a:rPr>
              <a:t>singular </a:t>
            </a:r>
          </a:p>
          <a:p>
            <a:pPr algn="ctr"/>
            <a:r>
              <a:rPr lang="en-US" sz="1500" dirty="0">
                <a:latin typeface="Times" pitchFamily="2" charset="0"/>
              </a:rPr>
              <a:t>vectors</a:t>
            </a:r>
          </a:p>
        </p:txBody>
      </p:sp>
      <p:sp>
        <p:nvSpPr>
          <p:cNvPr id="19" name="Rectangle 18">
            <a:extLst>
              <a:ext uri="{FF2B5EF4-FFF2-40B4-BE49-F238E27FC236}">
                <a16:creationId xmlns:a16="http://schemas.microsoft.com/office/drawing/2014/main" id="{D74AA2C2-966D-4416-0EF9-267A6849C893}"/>
              </a:ext>
            </a:extLst>
          </p:cNvPr>
          <p:cNvSpPr/>
          <p:nvPr/>
        </p:nvSpPr>
        <p:spPr>
          <a:xfrm>
            <a:off x="5065553" y="3318158"/>
            <a:ext cx="851515" cy="784830"/>
          </a:xfrm>
          <a:prstGeom prst="rect">
            <a:avLst/>
          </a:prstGeom>
        </p:spPr>
        <p:txBody>
          <a:bodyPr wrap="none">
            <a:spAutoFit/>
          </a:bodyPr>
          <a:lstStyle/>
          <a:p>
            <a:pPr algn="ctr"/>
            <a:r>
              <a:rPr lang="en-US" sz="1500" dirty="0">
                <a:latin typeface="Times" pitchFamily="2" charset="0"/>
              </a:rPr>
              <a:t>diagonal</a:t>
            </a:r>
          </a:p>
          <a:p>
            <a:pPr algn="ctr"/>
            <a:r>
              <a:rPr lang="en-US" sz="1500" dirty="0">
                <a:latin typeface="Times" pitchFamily="2" charset="0"/>
              </a:rPr>
              <a:t>singular </a:t>
            </a:r>
          </a:p>
          <a:p>
            <a:pPr algn="ctr"/>
            <a:r>
              <a:rPr lang="en-US" sz="1500" dirty="0">
                <a:latin typeface="Times" pitchFamily="2" charset="0"/>
              </a:rPr>
              <a:t>values</a:t>
            </a:r>
          </a:p>
        </p:txBody>
      </p:sp>
      <p:cxnSp>
        <p:nvCxnSpPr>
          <p:cNvPr id="20" name="Straight Connector 19">
            <a:extLst>
              <a:ext uri="{FF2B5EF4-FFF2-40B4-BE49-F238E27FC236}">
                <a16:creationId xmlns:a16="http://schemas.microsoft.com/office/drawing/2014/main" id="{F0E4455D-6CF5-5F02-97DB-5AC39B375D51}"/>
              </a:ext>
            </a:extLst>
          </p:cNvPr>
          <p:cNvCxnSpPr>
            <a:cxnSpLocks/>
          </p:cNvCxnSpPr>
          <p:nvPr/>
        </p:nvCxnSpPr>
        <p:spPr>
          <a:xfrm>
            <a:off x="5223454" y="4344266"/>
            <a:ext cx="474645" cy="481928"/>
          </a:xfrm>
          <a:prstGeom prst="line">
            <a:avLst/>
          </a:prstGeom>
          <a:ln w="508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C5CC72-9B14-D4E5-6E80-FB077945CB1E}"/>
              </a:ext>
            </a:extLst>
          </p:cNvPr>
          <p:cNvSpPr/>
          <p:nvPr/>
        </p:nvSpPr>
        <p:spPr>
          <a:xfrm>
            <a:off x="1845791" y="3399280"/>
            <a:ext cx="684803" cy="553998"/>
          </a:xfrm>
          <a:prstGeom prst="rect">
            <a:avLst/>
          </a:prstGeom>
        </p:spPr>
        <p:txBody>
          <a:bodyPr wrap="none">
            <a:spAutoFit/>
          </a:bodyPr>
          <a:lstStyle/>
          <a:p>
            <a:pPr algn="ctr"/>
            <a:r>
              <a:rPr lang="en-US" sz="1500" dirty="0">
                <a:latin typeface="Times" pitchFamily="2" charset="0"/>
              </a:rPr>
              <a:t>data </a:t>
            </a:r>
          </a:p>
          <a:p>
            <a:pPr algn="ctr"/>
            <a:r>
              <a:rPr lang="en-US" sz="1500" dirty="0">
                <a:latin typeface="Times" pitchFamily="2" charset="0"/>
              </a:rPr>
              <a:t>matrix</a:t>
            </a:r>
          </a:p>
        </p:txBody>
      </p:sp>
      <p:sp>
        <p:nvSpPr>
          <p:cNvPr id="22" name="Rectangle 21">
            <a:extLst>
              <a:ext uri="{FF2B5EF4-FFF2-40B4-BE49-F238E27FC236}">
                <a16:creationId xmlns:a16="http://schemas.microsoft.com/office/drawing/2014/main" id="{B3B83477-095C-622E-211E-806259DA681D}"/>
              </a:ext>
            </a:extLst>
          </p:cNvPr>
          <p:cNvSpPr/>
          <p:nvPr/>
        </p:nvSpPr>
        <p:spPr>
          <a:xfrm>
            <a:off x="3773072" y="6169710"/>
            <a:ext cx="1207382" cy="323165"/>
          </a:xfrm>
          <a:prstGeom prst="rect">
            <a:avLst/>
          </a:prstGeom>
        </p:spPr>
        <p:txBody>
          <a:bodyPr wrap="none">
            <a:spAutoFit/>
          </a:bodyPr>
          <a:lstStyle/>
          <a:p>
            <a:pPr algn="ctr"/>
            <a:r>
              <a:rPr lang="en-US" sz="1500" dirty="0">
                <a:latin typeface="Times" pitchFamily="2" charset="0"/>
              </a:rPr>
              <a:t>eigenfeatures</a:t>
            </a:r>
          </a:p>
        </p:txBody>
      </p:sp>
      <p:sp>
        <p:nvSpPr>
          <p:cNvPr id="23" name="Rectangle 22">
            <a:extLst>
              <a:ext uri="{FF2B5EF4-FFF2-40B4-BE49-F238E27FC236}">
                <a16:creationId xmlns:a16="http://schemas.microsoft.com/office/drawing/2014/main" id="{5CD550D3-AE5D-59C8-8C77-04DB55FAB606}"/>
              </a:ext>
            </a:extLst>
          </p:cNvPr>
          <p:cNvSpPr/>
          <p:nvPr/>
        </p:nvSpPr>
        <p:spPr>
          <a:xfrm>
            <a:off x="5981275" y="6154772"/>
            <a:ext cx="1218603" cy="323165"/>
          </a:xfrm>
          <a:prstGeom prst="rect">
            <a:avLst/>
          </a:prstGeom>
        </p:spPr>
        <p:txBody>
          <a:bodyPr wrap="none">
            <a:spAutoFit/>
          </a:bodyPr>
          <a:lstStyle/>
          <a:p>
            <a:pPr algn="ctr"/>
            <a:r>
              <a:rPr lang="en-US" sz="1500" dirty="0">
                <a:latin typeface="Times" pitchFamily="2" charset="0"/>
              </a:rPr>
              <a:t>eigensamples</a:t>
            </a:r>
          </a:p>
        </p:txBody>
      </p:sp>
    </p:spTree>
    <p:extLst>
      <p:ext uri="{BB962C8B-B14F-4D97-AF65-F5344CB8AC3E}">
        <p14:creationId xmlns:p14="http://schemas.microsoft.com/office/powerpoint/2010/main" val="133670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51D1-ACDC-157F-4B26-AC46223A97E7}"/>
              </a:ext>
            </a:extLst>
          </p:cNvPr>
          <p:cNvSpPr>
            <a:spLocks noGrp="1"/>
          </p:cNvSpPr>
          <p:nvPr>
            <p:ph type="title"/>
          </p:nvPr>
        </p:nvSpPr>
        <p:spPr/>
        <p:txBody>
          <a:bodyPr/>
          <a:lstStyle/>
          <a:p>
            <a:r>
              <a:rPr lang="en-US" dirty="0"/>
              <a:t>Autoencoder</a:t>
            </a:r>
          </a:p>
        </p:txBody>
      </p:sp>
      <p:pic>
        <p:nvPicPr>
          <p:cNvPr id="1026" name="Picture 2" descr="Variational Autoencoders are Beautiful | Blogs">
            <a:extLst>
              <a:ext uri="{FF2B5EF4-FFF2-40B4-BE49-F238E27FC236}">
                <a16:creationId xmlns:a16="http://schemas.microsoft.com/office/drawing/2014/main" id="{F142DFAC-ED08-26F3-B1AF-CE73ACE166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003" y="1825625"/>
            <a:ext cx="579611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CA67C4F-5F62-4C1D-1E04-06013E14C223}"/>
              </a:ext>
            </a:extLst>
          </p:cNvPr>
          <p:cNvSpPr txBox="1">
            <a:spLocks/>
          </p:cNvSpPr>
          <p:nvPr/>
        </p:nvSpPr>
        <p:spPr>
          <a:xfrm>
            <a:off x="5710082" y="1825625"/>
            <a:ext cx="5796118"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Perhaps a detector / encoder can be paired with a generator.</a:t>
            </a:r>
          </a:p>
          <a:p>
            <a:r>
              <a:rPr lang="en-US" dirty="0"/>
              <a:t>This puts the features through an information-theory bottleneck.</a:t>
            </a:r>
          </a:p>
          <a:p>
            <a:r>
              <a:rPr lang="en-US" dirty="0"/>
              <a:t>For unlabeled data (unsupervised learning)  neural networks can be trained to find features that will reproduce the input.</a:t>
            </a:r>
          </a:p>
          <a:p>
            <a:endParaRPr lang="en-US" dirty="0"/>
          </a:p>
        </p:txBody>
      </p:sp>
    </p:spTree>
    <p:extLst>
      <p:ext uri="{BB962C8B-B14F-4D97-AF65-F5344CB8AC3E}">
        <p14:creationId xmlns:p14="http://schemas.microsoft.com/office/powerpoint/2010/main" val="920417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51D1-ACDC-157F-4B26-AC46223A97E7}"/>
              </a:ext>
            </a:extLst>
          </p:cNvPr>
          <p:cNvSpPr>
            <a:spLocks noGrp="1"/>
          </p:cNvSpPr>
          <p:nvPr>
            <p:ph type="title"/>
          </p:nvPr>
        </p:nvSpPr>
        <p:spPr/>
        <p:txBody>
          <a:bodyPr/>
          <a:lstStyle/>
          <a:p>
            <a:r>
              <a:rPr lang="en-US" dirty="0"/>
              <a:t>Autoencoder</a:t>
            </a:r>
          </a:p>
        </p:txBody>
      </p:sp>
      <p:pic>
        <p:nvPicPr>
          <p:cNvPr id="1026" name="Picture 2" descr="Variational Autoencoders are Beautiful | Blogs">
            <a:extLst>
              <a:ext uri="{FF2B5EF4-FFF2-40B4-BE49-F238E27FC236}">
                <a16:creationId xmlns:a16="http://schemas.microsoft.com/office/drawing/2014/main" id="{F142DFAC-ED08-26F3-B1AF-CE73ACE166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003" y="1825625"/>
            <a:ext cx="579611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CA67C4F-5F62-4C1D-1E04-06013E14C223}"/>
              </a:ext>
            </a:extLst>
          </p:cNvPr>
          <p:cNvSpPr txBox="1">
            <a:spLocks/>
          </p:cNvSpPr>
          <p:nvPr/>
        </p:nvSpPr>
        <p:spPr>
          <a:xfrm>
            <a:off x="5710082" y="1825624"/>
            <a:ext cx="5796118"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Perhaps a detector / encoder can be paired with a generator.</a:t>
            </a:r>
          </a:p>
          <a:p>
            <a:r>
              <a:rPr lang="en-US" dirty="0"/>
              <a:t>This puts the features through an information-theory bottleneck.</a:t>
            </a:r>
          </a:p>
          <a:p>
            <a:r>
              <a:rPr lang="en-US" dirty="0"/>
              <a:t>For unlabeled data (unsupervised learning)  neural networks can be trained to find features that will reproduce the input.</a:t>
            </a:r>
          </a:p>
          <a:p>
            <a:r>
              <a:rPr lang="en-US" dirty="0"/>
              <a:t>Incredibly, allows interpolation between generated approximations of the input</a:t>
            </a:r>
          </a:p>
          <a:p>
            <a:endParaRPr lang="en-US" dirty="0"/>
          </a:p>
          <a:p>
            <a:endParaRPr lang="en-US" dirty="0"/>
          </a:p>
        </p:txBody>
      </p:sp>
      <p:sp>
        <p:nvSpPr>
          <p:cNvPr id="5" name="TextBox 4">
            <a:extLst>
              <a:ext uri="{FF2B5EF4-FFF2-40B4-BE49-F238E27FC236}">
                <a16:creationId xmlns:a16="http://schemas.microsoft.com/office/drawing/2014/main" id="{D96D4B85-118A-5DFA-7596-7706027F7B20}"/>
              </a:ext>
            </a:extLst>
          </p:cNvPr>
          <p:cNvSpPr txBox="1"/>
          <p:nvPr/>
        </p:nvSpPr>
        <p:spPr>
          <a:xfrm>
            <a:off x="2001520" y="5252720"/>
            <a:ext cx="474810" cy="461665"/>
          </a:xfrm>
          <a:prstGeom prst="rect">
            <a:avLst/>
          </a:prstGeom>
          <a:noFill/>
        </p:spPr>
        <p:txBody>
          <a:bodyPr wrap="none" rtlCol="0">
            <a:spAutoFit/>
          </a:bodyPr>
          <a:lstStyle/>
          <a:p>
            <a:r>
              <a:rPr lang="en-US" sz="2400" dirty="0">
                <a:latin typeface="Times" pitchFamily="2" charset="0"/>
              </a:rPr>
              <a:t>W</a:t>
            </a:r>
          </a:p>
        </p:txBody>
      </p:sp>
      <p:sp>
        <p:nvSpPr>
          <p:cNvPr id="6" name="TextBox 5">
            <a:extLst>
              <a:ext uri="{FF2B5EF4-FFF2-40B4-BE49-F238E27FC236}">
                <a16:creationId xmlns:a16="http://schemas.microsoft.com/office/drawing/2014/main" id="{DBD1C49C-8C99-EBCE-F8BF-3D6C66384C60}"/>
              </a:ext>
            </a:extLst>
          </p:cNvPr>
          <p:cNvSpPr txBox="1"/>
          <p:nvPr/>
        </p:nvSpPr>
        <p:spPr>
          <a:xfrm>
            <a:off x="3618396" y="5252720"/>
            <a:ext cx="599844" cy="461665"/>
          </a:xfrm>
          <a:prstGeom prst="rect">
            <a:avLst/>
          </a:prstGeom>
          <a:noFill/>
        </p:spPr>
        <p:txBody>
          <a:bodyPr wrap="none" rtlCol="0">
            <a:spAutoFit/>
          </a:bodyPr>
          <a:lstStyle/>
          <a:p>
            <a:r>
              <a:rPr lang="en-US" sz="2400" dirty="0">
                <a:latin typeface="Times" pitchFamily="2" charset="0"/>
              </a:rPr>
              <a:t>W</a:t>
            </a:r>
            <a:r>
              <a:rPr lang="en-US" sz="2400" baseline="30000" dirty="0">
                <a:latin typeface="Times" pitchFamily="2" charset="0"/>
              </a:rPr>
              <a:t>T</a:t>
            </a:r>
          </a:p>
        </p:txBody>
      </p:sp>
    </p:spTree>
    <p:extLst>
      <p:ext uri="{BB962C8B-B14F-4D97-AF65-F5344CB8AC3E}">
        <p14:creationId xmlns:p14="http://schemas.microsoft.com/office/powerpoint/2010/main" val="671153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CAB30-26F8-F09E-D7A7-5B914D6D74F7}"/>
              </a:ext>
            </a:extLst>
          </p:cNvPr>
          <p:cNvSpPr>
            <a:spLocks noGrp="1"/>
          </p:cNvSpPr>
          <p:nvPr>
            <p:ph type="title"/>
          </p:nvPr>
        </p:nvSpPr>
        <p:spPr/>
        <p:txBody>
          <a:bodyPr/>
          <a:lstStyle/>
          <a:p>
            <a:r>
              <a:rPr lang="en-US" dirty="0"/>
              <a:t>Latent-space interpolation</a:t>
            </a:r>
          </a:p>
        </p:txBody>
      </p:sp>
      <p:pic>
        <p:nvPicPr>
          <p:cNvPr id="5122" name="Picture 2" descr="Latent space interpolation between two images from CelebA dataset. The... |  Download Scientific Diagram">
            <a:extLst>
              <a:ext uri="{FF2B5EF4-FFF2-40B4-BE49-F238E27FC236}">
                <a16:creationId xmlns:a16="http://schemas.microsoft.com/office/drawing/2014/main" id="{9A3834E3-5454-C9EF-BCF6-2DB89536CD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946" y="2593917"/>
            <a:ext cx="11778107" cy="3522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D686D9-F7C7-27C2-F0C0-A52505C92F87}"/>
              </a:ext>
            </a:extLst>
          </p:cNvPr>
          <p:cNvSpPr/>
          <p:nvPr/>
        </p:nvSpPr>
        <p:spPr>
          <a:xfrm>
            <a:off x="504967" y="2088107"/>
            <a:ext cx="9403308" cy="369332"/>
          </a:xfrm>
          <a:prstGeom prst="rect">
            <a:avLst/>
          </a:prstGeom>
        </p:spPr>
        <p:txBody>
          <a:bodyPr wrap="square">
            <a:spAutoFit/>
          </a:bodyPr>
          <a:lstStyle/>
          <a:p>
            <a:r>
              <a:rPr lang="en-US" dirty="0"/>
              <a:t>When you have a coordinate space for “what celebrity headshots look like”… </a:t>
            </a:r>
          </a:p>
        </p:txBody>
      </p:sp>
      <p:sp>
        <p:nvSpPr>
          <p:cNvPr id="6" name="Rectangle 5">
            <a:extLst>
              <a:ext uri="{FF2B5EF4-FFF2-40B4-BE49-F238E27FC236}">
                <a16:creationId xmlns:a16="http://schemas.microsoft.com/office/drawing/2014/main" id="{FF5CEFEC-9EF0-FE59-4A27-C0DD162204FE}"/>
              </a:ext>
            </a:extLst>
          </p:cNvPr>
          <p:cNvSpPr/>
          <p:nvPr/>
        </p:nvSpPr>
        <p:spPr>
          <a:xfrm>
            <a:off x="1162334" y="6308209"/>
            <a:ext cx="9403308" cy="369332"/>
          </a:xfrm>
          <a:prstGeom prst="rect">
            <a:avLst/>
          </a:prstGeom>
        </p:spPr>
        <p:txBody>
          <a:bodyPr wrap="square">
            <a:spAutoFit/>
          </a:bodyPr>
          <a:lstStyle/>
          <a:p>
            <a:r>
              <a:rPr lang="en-US" dirty="0"/>
              <a:t>This is going to be the raw material for generative adversarial networks (GANs)</a:t>
            </a:r>
          </a:p>
        </p:txBody>
      </p:sp>
    </p:spTree>
    <p:extLst>
      <p:ext uri="{BB962C8B-B14F-4D97-AF65-F5344CB8AC3E}">
        <p14:creationId xmlns:p14="http://schemas.microsoft.com/office/powerpoint/2010/main" val="2363505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7CC8-FFE6-55C6-0590-6885BE5F3AD4}"/>
              </a:ext>
            </a:extLst>
          </p:cNvPr>
          <p:cNvSpPr>
            <a:spLocks noGrp="1"/>
          </p:cNvSpPr>
          <p:nvPr>
            <p:ph type="title"/>
          </p:nvPr>
        </p:nvSpPr>
        <p:spPr/>
        <p:txBody>
          <a:bodyPr/>
          <a:lstStyle/>
          <a:p>
            <a:r>
              <a:rPr lang="en-US" dirty="0"/>
              <a:t>Denoising autoencoder</a:t>
            </a:r>
          </a:p>
        </p:txBody>
      </p:sp>
      <p:pic>
        <p:nvPicPr>
          <p:cNvPr id="1026" name="Picture 2" descr="Denoising Autoencoder Explained | Papers With Code">
            <a:extLst>
              <a:ext uri="{FF2B5EF4-FFF2-40B4-BE49-F238E27FC236}">
                <a16:creationId xmlns:a16="http://schemas.microsoft.com/office/drawing/2014/main" id="{77360D2B-99C2-06D4-2829-70E5FDF26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1683894"/>
            <a:ext cx="7380287" cy="517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043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D5C48-F02E-699E-4ABC-1BF484C99141}"/>
              </a:ext>
            </a:extLst>
          </p:cNvPr>
          <p:cNvPicPr>
            <a:picLocks noChangeAspect="1"/>
          </p:cNvPicPr>
          <p:nvPr/>
        </p:nvPicPr>
        <p:blipFill>
          <a:blip r:embed="rId2"/>
          <a:stretch>
            <a:fillRect/>
          </a:stretch>
        </p:blipFill>
        <p:spPr>
          <a:xfrm>
            <a:off x="0" y="365125"/>
            <a:ext cx="6860455" cy="6292215"/>
          </a:xfrm>
          <a:prstGeom prst="rect">
            <a:avLst/>
          </a:prstGeom>
        </p:spPr>
      </p:pic>
      <p:sp>
        <p:nvSpPr>
          <p:cNvPr id="6" name="Rectangle 5">
            <a:extLst>
              <a:ext uri="{FF2B5EF4-FFF2-40B4-BE49-F238E27FC236}">
                <a16:creationId xmlns:a16="http://schemas.microsoft.com/office/drawing/2014/main" id="{8CAA4612-90A2-1827-B96B-7EB0378543DC}"/>
              </a:ext>
            </a:extLst>
          </p:cNvPr>
          <p:cNvSpPr/>
          <p:nvPr/>
        </p:nvSpPr>
        <p:spPr>
          <a:xfrm>
            <a:off x="7184149" y="5665946"/>
            <a:ext cx="5100474" cy="1477328"/>
          </a:xfrm>
          <a:prstGeom prst="rect">
            <a:avLst/>
          </a:prstGeom>
        </p:spPr>
        <p:txBody>
          <a:bodyPr wrap="square">
            <a:spAutoFit/>
          </a:bodyPr>
          <a:lstStyle/>
          <a:p>
            <a:r>
              <a:rPr lang="en-US" dirty="0">
                <a:latin typeface="CMBX12"/>
              </a:rPr>
              <a:t>Vincent, Extracting and Composing Robust Features with Denoising Autoencoders. </a:t>
            </a:r>
            <a:r>
              <a:rPr lang="en-US" dirty="0"/>
              <a:t>Proceedings of the 25th International Conference on Machine Learning, Helsinki, Finland, 2008 </a:t>
            </a:r>
          </a:p>
          <a:p>
            <a:endParaRPr lang="en-US" dirty="0"/>
          </a:p>
        </p:txBody>
      </p:sp>
      <p:sp>
        <p:nvSpPr>
          <p:cNvPr id="7" name="Content Placeholder 2">
            <a:extLst>
              <a:ext uri="{FF2B5EF4-FFF2-40B4-BE49-F238E27FC236}">
                <a16:creationId xmlns:a16="http://schemas.microsoft.com/office/drawing/2014/main" id="{F9B182BB-C602-6269-C9E5-5A2B24441B4A}"/>
              </a:ext>
            </a:extLst>
          </p:cNvPr>
          <p:cNvSpPr txBox="1">
            <a:spLocks/>
          </p:cNvSpPr>
          <p:nvPr/>
        </p:nvSpPr>
        <p:spPr>
          <a:xfrm>
            <a:off x="6990280" y="365125"/>
            <a:ext cx="4389261"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is a visualization of an autoencoder trained on MNIST digits.  </a:t>
            </a:r>
          </a:p>
          <a:p>
            <a:r>
              <a:rPr lang="en-US" dirty="0"/>
              <a:t>Subsequent slides have the same initial starting point for optimization but weights learned with randomly corrupted input values.</a:t>
            </a:r>
          </a:p>
          <a:p>
            <a:endParaRPr lang="en-US" dirty="0"/>
          </a:p>
        </p:txBody>
      </p:sp>
    </p:spTree>
    <p:extLst>
      <p:ext uri="{BB962C8B-B14F-4D97-AF65-F5344CB8AC3E}">
        <p14:creationId xmlns:p14="http://schemas.microsoft.com/office/powerpoint/2010/main" val="1062643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92AB96-6DFD-47FE-D893-7F16B33D45CE}"/>
              </a:ext>
            </a:extLst>
          </p:cNvPr>
          <p:cNvPicPr>
            <a:picLocks noGrp="1" noChangeAspect="1"/>
          </p:cNvPicPr>
          <p:nvPr>
            <p:ph idx="1"/>
          </p:nvPr>
        </p:nvPicPr>
        <p:blipFill>
          <a:blip r:embed="rId2"/>
          <a:stretch>
            <a:fillRect/>
          </a:stretch>
        </p:blipFill>
        <p:spPr>
          <a:xfrm>
            <a:off x="0" y="226695"/>
            <a:ext cx="6801477" cy="6404610"/>
          </a:xfrm>
        </p:spPr>
      </p:pic>
      <p:sp>
        <p:nvSpPr>
          <p:cNvPr id="6" name="Rectangle 5">
            <a:extLst>
              <a:ext uri="{FF2B5EF4-FFF2-40B4-BE49-F238E27FC236}">
                <a16:creationId xmlns:a16="http://schemas.microsoft.com/office/drawing/2014/main" id="{357F049A-01AC-349B-EB44-69E9265A56CE}"/>
              </a:ext>
            </a:extLst>
          </p:cNvPr>
          <p:cNvSpPr/>
          <p:nvPr/>
        </p:nvSpPr>
        <p:spPr>
          <a:xfrm>
            <a:off x="7184149" y="5665946"/>
            <a:ext cx="5100474" cy="1477328"/>
          </a:xfrm>
          <a:prstGeom prst="rect">
            <a:avLst/>
          </a:prstGeom>
        </p:spPr>
        <p:txBody>
          <a:bodyPr wrap="square">
            <a:spAutoFit/>
          </a:bodyPr>
          <a:lstStyle/>
          <a:p>
            <a:r>
              <a:rPr lang="en-US" dirty="0">
                <a:latin typeface="CMBX12"/>
              </a:rPr>
              <a:t>Vincent, Extracting and Composing Robust Features with Denoising Autoencoders. </a:t>
            </a:r>
            <a:r>
              <a:rPr lang="en-US" dirty="0"/>
              <a:t>Proceedings of the 25th International Conference on Machine Learning, Helsinki, Finland, 2008 </a:t>
            </a:r>
          </a:p>
          <a:p>
            <a:endParaRPr lang="en-US" dirty="0"/>
          </a:p>
        </p:txBody>
      </p:sp>
      <p:sp>
        <p:nvSpPr>
          <p:cNvPr id="7" name="Content Placeholder 2">
            <a:extLst>
              <a:ext uri="{FF2B5EF4-FFF2-40B4-BE49-F238E27FC236}">
                <a16:creationId xmlns:a16="http://schemas.microsoft.com/office/drawing/2014/main" id="{A7ACA8D7-C161-A5C0-712E-9D1D97DF2A29}"/>
              </a:ext>
            </a:extLst>
          </p:cNvPr>
          <p:cNvSpPr txBox="1">
            <a:spLocks/>
          </p:cNvSpPr>
          <p:nvPr/>
        </p:nvSpPr>
        <p:spPr>
          <a:xfrm>
            <a:off x="6990280" y="365125"/>
            <a:ext cx="4389261"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can this do for us?  Discover low-dimensional, useful features from the data variation cloud.  </a:t>
            </a:r>
          </a:p>
          <a:p>
            <a:endParaRPr lang="en-US" dirty="0"/>
          </a:p>
          <a:p>
            <a:r>
              <a:rPr lang="en-US" dirty="0"/>
              <a:t>In fact, a linear autoencoder (no activation function) should converge to the SVD solution</a:t>
            </a:r>
          </a:p>
          <a:p>
            <a:endParaRPr lang="en-US" dirty="0"/>
          </a:p>
        </p:txBody>
      </p:sp>
    </p:spTree>
    <p:extLst>
      <p:ext uri="{BB962C8B-B14F-4D97-AF65-F5344CB8AC3E}">
        <p14:creationId xmlns:p14="http://schemas.microsoft.com/office/powerpoint/2010/main" val="1403196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41F6-9A98-60F7-0F3A-3A01288C288B}"/>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0B8DD68-1C1D-9C5D-A5E0-1F2E69D83A85}"/>
              </a:ext>
            </a:extLst>
          </p:cNvPr>
          <p:cNvSpPr/>
          <p:nvPr/>
        </p:nvSpPr>
        <p:spPr>
          <a:xfrm>
            <a:off x="2454678" y="6408775"/>
            <a:ext cx="4940135" cy="369332"/>
          </a:xfrm>
          <a:prstGeom prst="rect">
            <a:avLst/>
          </a:prstGeom>
        </p:spPr>
        <p:txBody>
          <a:bodyPr wrap="none">
            <a:spAutoFit/>
          </a:bodyPr>
          <a:lstStyle/>
          <a:p>
            <a:r>
              <a:rPr lang="en-US" dirty="0"/>
              <a:t>https://</a:t>
            </a:r>
            <a:r>
              <a:rPr lang="en-US" dirty="0" err="1"/>
              <a:t>openai.com</a:t>
            </a:r>
            <a:r>
              <a:rPr lang="en-US" dirty="0"/>
              <a:t>/blog/better-language-models/</a:t>
            </a:r>
          </a:p>
        </p:txBody>
      </p:sp>
      <p:pic>
        <p:nvPicPr>
          <p:cNvPr id="8" name="Content Placeholder 7">
            <a:extLst>
              <a:ext uri="{FF2B5EF4-FFF2-40B4-BE49-F238E27FC236}">
                <a16:creationId xmlns:a16="http://schemas.microsoft.com/office/drawing/2014/main" id="{EEB9209E-572D-16E5-554B-979EDAD7D3EB}"/>
              </a:ext>
            </a:extLst>
          </p:cNvPr>
          <p:cNvPicPr>
            <a:picLocks noGrp="1" noChangeAspect="1"/>
          </p:cNvPicPr>
          <p:nvPr>
            <p:ph idx="1"/>
          </p:nvPr>
        </p:nvPicPr>
        <p:blipFill>
          <a:blip r:embed="rId2"/>
          <a:stretch>
            <a:fillRect/>
          </a:stretch>
        </p:blipFill>
        <p:spPr>
          <a:xfrm>
            <a:off x="0" y="131801"/>
            <a:ext cx="12186683" cy="5640512"/>
          </a:xfrm>
        </p:spPr>
      </p:pic>
    </p:spTree>
    <p:extLst>
      <p:ext uri="{BB962C8B-B14F-4D97-AF65-F5344CB8AC3E}">
        <p14:creationId xmlns:p14="http://schemas.microsoft.com/office/powerpoint/2010/main" val="1478195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4C91BD-0F46-6EE0-19C3-C855776A0400}"/>
              </a:ext>
            </a:extLst>
          </p:cNvPr>
          <p:cNvPicPr>
            <a:picLocks noGrp="1" noChangeAspect="1"/>
          </p:cNvPicPr>
          <p:nvPr>
            <p:ph idx="1"/>
          </p:nvPr>
        </p:nvPicPr>
        <p:blipFill>
          <a:blip r:embed="rId2"/>
          <a:stretch>
            <a:fillRect/>
          </a:stretch>
        </p:blipFill>
        <p:spPr>
          <a:xfrm>
            <a:off x="94555" y="182562"/>
            <a:ext cx="7089594" cy="6492875"/>
          </a:xfrm>
        </p:spPr>
      </p:pic>
      <p:sp>
        <p:nvSpPr>
          <p:cNvPr id="6" name="Rectangle 5">
            <a:extLst>
              <a:ext uri="{FF2B5EF4-FFF2-40B4-BE49-F238E27FC236}">
                <a16:creationId xmlns:a16="http://schemas.microsoft.com/office/drawing/2014/main" id="{7C464B58-9356-499B-9411-A68CF0339675}"/>
              </a:ext>
            </a:extLst>
          </p:cNvPr>
          <p:cNvSpPr/>
          <p:nvPr/>
        </p:nvSpPr>
        <p:spPr>
          <a:xfrm>
            <a:off x="7184149" y="5665946"/>
            <a:ext cx="5100474" cy="1477328"/>
          </a:xfrm>
          <a:prstGeom prst="rect">
            <a:avLst/>
          </a:prstGeom>
        </p:spPr>
        <p:txBody>
          <a:bodyPr wrap="square">
            <a:spAutoFit/>
          </a:bodyPr>
          <a:lstStyle/>
          <a:p>
            <a:r>
              <a:rPr lang="en-US" dirty="0">
                <a:latin typeface="CMBX12"/>
              </a:rPr>
              <a:t>Vincent, Extracting and Composing Robust Features with Denoising Autoencoders. </a:t>
            </a:r>
            <a:r>
              <a:rPr lang="en-US" dirty="0"/>
              <a:t>Proceedings of the 25th International Conference on Machine Learning, Helsinki, Finland, 2008 </a:t>
            </a:r>
          </a:p>
          <a:p>
            <a:endParaRPr lang="en-US" dirty="0"/>
          </a:p>
        </p:txBody>
      </p:sp>
      <p:sp>
        <p:nvSpPr>
          <p:cNvPr id="7" name="Content Placeholder 2">
            <a:extLst>
              <a:ext uri="{FF2B5EF4-FFF2-40B4-BE49-F238E27FC236}">
                <a16:creationId xmlns:a16="http://schemas.microsoft.com/office/drawing/2014/main" id="{581B3627-D343-B75D-8FD0-43B9899D2F9D}"/>
              </a:ext>
            </a:extLst>
          </p:cNvPr>
          <p:cNvSpPr txBox="1">
            <a:spLocks/>
          </p:cNvSpPr>
          <p:nvPr/>
        </p:nvSpPr>
        <p:spPr>
          <a:xfrm>
            <a:off x="6990280" y="365125"/>
            <a:ext cx="4389261"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Stronger “feature destruction” leads the network to learn features that look higher-level like blobs and edges.</a:t>
            </a:r>
          </a:p>
          <a:p>
            <a:endParaRPr lang="en-US" dirty="0"/>
          </a:p>
        </p:txBody>
      </p:sp>
    </p:spTree>
    <p:extLst>
      <p:ext uri="{BB962C8B-B14F-4D97-AF65-F5344CB8AC3E}">
        <p14:creationId xmlns:p14="http://schemas.microsoft.com/office/powerpoint/2010/main" val="919232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7664DB-9075-98B8-6E93-90EAF5537902}"/>
              </a:ext>
            </a:extLst>
          </p:cNvPr>
          <p:cNvPicPr>
            <a:picLocks noGrp="1" noChangeAspect="1"/>
          </p:cNvPicPr>
          <p:nvPr>
            <p:ph idx="1"/>
          </p:nvPr>
        </p:nvPicPr>
        <p:blipFill rotWithShape="1">
          <a:blip r:embed="rId2"/>
          <a:srcRect t="2412" b="-412"/>
          <a:stretch/>
        </p:blipFill>
        <p:spPr>
          <a:xfrm>
            <a:off x="189112" y="417986"/>
            <a:ext cx="7439088" cy="6291618"/>
          </a:xfrm>
        </p:spPr>
      </p:pic>
      <p:sp>
        <p:nvSpPr>
          <p:cNvPr id="6" name="Content Placeholder 2">
            <a:extLst>
              <a:ext uri="{FF2B5EF4-FFF2-40B4-BE49-F238E27FC236}">
                <a16:creationId xmlns:a16="http://schemas.microsoft.com/office/drawing/2014/main" id="{A8A92B7D-56B5-635E-29F6-7F00CC805357}"/>
              </a:ext>
            </a:extLst>
          </p:cNvPr>
          <p:cNvSpPr txBox="1">
            <a:spLocks/>
          </p:cNvSpPr>
          <p:nvPr/>
        </p:nvSpPr>
        <p:spPr>
          <a:xfrm>
            <a:off x="7880076" y="1177131"/>
            <a:ext cx="4311924" cy="56808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Additive random noise: a way to make the fitted weights more robust.</a:t>
            </a:r>
          </a:p>
          <a:p>
            <a:r>
              <a:rPr lang="en-US" dirty="0"/>
              <a:t>Analogous to “weight decay” but does not produce identically the same results</a:t>
            </a:r>
          </a:p>
          <a:p>
            <a:r>
              <a:rPr lang="en-US" dirty="0"/>
              <a:t>“Augmentation” is the general practice of salting the input with automatically-generated training examples derived from real training examples to improve robustness </a:t>
            </a:r>
          </a:p>
          <a:p>
            <a:endParaRPr lang="en-US" dirty="0"/>
          </a:p>
        </p:txBody>
      </p:sp>
    </p:spTree>
    <p:extLst>
      <p:ext uri="{BB962C8B-B14F-4D97-AF65-F5344CB8AC3E}">
        <p14:creationId xmlns:p14="http://schemas.microsoft.com/office/powerpoint/2010/main" val="3374657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BC818-E125-B836-DE24-41CB171EFC51}"/>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D5B84A27-A1A0-195D-BDDF-66DAD4F43CA7}"/>
              </a:ext>
            </a:extLst>
          </p:cNvPr>
          <p:cNvSpPr/>
          <p:nvPr/>
        </p:nvSpPr>
        <p:spPr>
          <a:xfrm>
            <a:off x="714233" y="1991757"/>
            <a:ext cx="4417325" cy="2585323"/>
          </a:xfrm>
          <a:prstGeom prst="rect">
            <a:avLst/>
          </a:prstGeom>
        </p:spPr>
        <p:txBody>
          <a:bodyPr wrap="square">
            <a:spAutoFit/>
          </a:bodyPr>
          <a:lstStyle/>
          <a:p>
            <a:r>
              <a:rPr lang="en-US" dirty="0"/>
              <a:t>Google </a:t>
            </a:r>
            <a:r>
              <a:rPr lang="en-US" b="1" dirty="0"/>
              <a:t>Intro to Autoencoders </a:t>
            </a:r>
            <a:r>
              <a:rPr lang="en-US" dirty="0"/>
              <a:t>notebook</a:t>
            </a:r>
          </a:p>
          <a:p>
            <a:r>
              <a:rPr lang="en-US" dirty="0">
                <a:hlinkClick r:id="rId2"/>
              </a:rPr>
              <a:t>https://colab.research.google.com/github/tensorflow/docs/blob/master/site/en/tutorials/generative/autoencoder.ipynb</a:t>
            </a:r>
            <a:br>
              <a:rPr lang="en-US" dirty="0"/>
            </a:br>
            <a:endParaRPr lang="en-US" dirty="0"/>
          </a:p>
          <a:p>
            <a:r>
              <a:rPr lang="en-US" dirty="0"/>
              <a:t>(It ran on my laptop after </a:t>
            </a:r>
            <a:r>
              <a:rPr lang="en-US" dirty="0" err="1"/>
              <a:t>keras</a:t>
            </a:r>
            <a:r>
              <a:rPr lang="en-US" dirty="0"/>
              <a:t> installation; it is probably keeping hundreds of megabytes of test data buried somewhere on my hard drive)</a:t>
            </a:r>
          </a:p>
        </p:txBody>
      </p:sp>
      <p:pic>
        <p:nvPicPr>
          <p:cNvPr id="2050" name="Picture 2">
            <a:extLst>
              <a:ext uri="{FF2B5EF4-FFF2-40B4-BE49-F238E27FC236}">
                <a16:creationId xmlns:a16="http://schemas.microsoft.com/office/drawing/2014/main" id="{8C86D8E1-83F2-4BE3-EC0A-EAD98F7EB1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40450" y="-1770798"/>
            <a:ext cx="13098427" cy="1309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445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16D4-8F9B-5616-2BEB-519DFE07BDF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33F188E-15EF-AD9C-9A0E-45F7B716E8DC}"/>
              </a:ext>
            </a:extLst>
          </p:cNvPr>
          <p:cNvPicPr>
            <a:picLocks noGrp="1" noChangeAspect="1"/>
          </p:cNvPicPr>
          <p:nvPr>
            <p:ph idx="1"/>
          </p:nvPr>
        </p:nvPicPr>
        <p:blipFill>
          <a:blip r:embed="rId2"/>
          <a:stretch>
            <a:fillRect/>
          </a:stretch>
        </p:blipFill>
        <p:spPr>
          <a:xfrm>
            <a:off x="-130791" y="0"/>
            <a:ext cx="13698640" cy="3118947"/>
          </a:xfrm>
        </p:spPr>
      </p:pic>
    </p:spTree>
    <p:extLst>
      <p:ext uri="{BB962C8B-B14F-4D97-AF65-F5344CB8AC3E}">
        <p14:creationId xmlns:p14="http://schemas.microsoft.com/office/powerpoint/2010/main" val="1725257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16D4-8F9B-5616-2BEB-519DFE07BDF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33F188E-15EF-AD9C-9A0E-45F7B716E8DC}"/>
              </a:ext>
            </a:extLst>
          </p:cNvPr>
          <p:cNvPicPr>
            <a:picLocks noGrp="1" noChangeAspect="1"/>
          </p:cNvPicPr>
          <p:nvPr>
            <p:ph idx="1"/>
          </p:nvPr>
        </p:nvPicPr>
        <p:blipFill>
          <a:blip r:embed="rId2"/>
          <a:stretch>
            <a:fillRect/>
          </a:stretch>
        </p:blipFill>
        <p:spPr>
          <a:xfrm>
            <a:off x="-27483" y="21722"/>
            <a:ext cx="13698640" cy="3118947"/>
          </a:xfrm>
        </p:spPr>
      </p:pic>
      <p:pic>
        <p:nvPicPr>
          <p:cNvPr id="4" name="Picture 3">
            <a:extLst>
              <a:ext uri="{FF2B5EF4-FFF2-40B4-BE49-F238E27FC236}">
                <a16:creationId xmlns:a16="http://schemas.microsoft.com/office/drawing/2014/main" id="{45A37ED7-2C08-C817-9DAB-E7D9CC77DC01}"/>
              </a:ext>
            </a:extLst>
          </p:cNvPr>
          <p:cNvPicPr>
            <a:picLocks noChangeAspect="1"/>
          </p:cNvPicPr>
          <p:nvPr/>
        </p:nvPicPr>
        <p:blipFill>
          <a:blip r:embed="rId3"/>
          <a:stretch>
            <a:fillRect/>
          </a:stretch>
        </p:blipFill>
        <p:spPr>
          <a:xfrm>
            <a:off x="0" y="3484072"/>
            <a:ext cx="13643674" cy="3118947"/>
          </a:xfrm>
          <a:prstGeom prst="rect">
            <a:avLst/>
          </a:prstGeom>
        </p:spPr>
      </p:pic>
    </p:spTree>
    <p:extLst>
      <p:ext uri="{BB962C8B-B14F-4D97-AF65-F5344CB8AC3E}">
        <p14:creationId xmlns:p14="http://schemas.microsoft.com/office/powerpoint/2010/main" val="4039803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9E90A-F5CB-660E-6483-C38A0BCAF60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3A24329-E6DA-27B9-2E22-EC5610C0FC12}"/>
              </a:ext>
            </a:extLst>
          </p:cNvPr>
          <p:cNvPicPr>
            <a:picLocks noChangeAspect="1"/>
          </p:cNvPicPr>
          <p:nvPr/>
        </p:nvPicPr>
        <p:blipFill>
          <a:blip r:embed="rId2"/>
          <a:stretch>
            <a:fillRect/>
          </a:stretch>
        </p:blipFill>
        <p:spPr>
          <a:xfrm>
            <a:off x="228441" y="-109182"/>
            <a:ext cx="10479524" cy="6858000"/>
          </a:xfrm>
          <a:prstGeom prst="rect">
            <a:avLst/>
          </a:prstGeom>
        </p:spPr>
      </p:pic>
    </p:spTree>
    <p:extLst>
      <p:ext uri="{BB962C8B-B14F-4D97-AF65-F5344CB8AC3E}">
        <p14:creationId xmlns:p14="http://schemas.microsoft.com/office/powerpoint/2010/main" val="2550387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ce swap">
            <a:extLst>
              <a:ext uri="{FF2B5EF4-FFF2-40B4-BE49-F238E27FC236}">
                <a16:creationId xmlns:a16="http://schemas.microsoft.com/office/drawing/2014/main" id="{F991F433-851E-1924-611B-90D74EDD9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59" y="0"/>
            <a:ext cx="11541701" cy="61950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ED6FF3A-2329-81C6-8A73-202586FFAE5E}"/>
              </a:ext>
            </a:extLst>
          </p:cNvPr>
          <p:cNvSpPr/>
          <p:nvPr/>
        </p:nvSpPr>
        <p:spPr>
          <a:xfrm>
            <a:off x="454659" y="6446520"/>
            <a:ext cx="8233410" cy="369332"/>
          </a:xfrm>
          <a:prstGeom prst="rect">
            <a:avLst/>
          </a:prstGeom>
        </p:spPr>
        <p:txBody>
          <a:bodyPr wrap="square">
            <a:spAutoFit/>
          </a:bodyPr>
          <a:lstStyle/>
          <a:p>
            <a:r>
              <a:rPr lang="en-US" dirty="0"/>
              <a:t>https://</a:t>
            </a:r>
            <a:r>
              <a:rPr lang="en-US" dirty="0" err="1"/>
              <a:t>stackabuse.com</a:t>
            </a:r>
            <a:r>
              <a:rPr lang="en-US" dirty="0"/>
              <a:t>/autoencoders-for-image-reconstruction-in-python-and-</a:t>
            </a:r>
            <a:r>
              <a:rPr lang="en-US" dirty="0" err="1"/>
              <a:t>keras</a:t>
            </a:r>
            <a:r>
              <a:rPr lang="en-US" dirty="0"/>
              <a:t>/</a:t>
            </a:r>
          </a:p>
        </p:txBody>
      </p:sp>
    </p:spTree>
    <p:extLst>
      <p:ext uri="{BB962C8B-B14F-4D97-AF65-F5344CB8AC3E}">
        <p14:creationId xmlns:p14="http://schemas.microsoft.com/office/powerpoint/2010/main" val="351759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15F9-9E1A-2A99-D449-EB6938138D44}"/>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3C128303-718E-895F-90F4-A42BA5411A0A}"/>
              </a:ext>
            </a:extLst>
          </p:cNvPr>
          <p:cNvSpPr/>
          <p:nvPr/>
        </p:nvSpPr>
        <p:spPr>
          <a:xfrm>
            <a:off x="0" y="6169709"/>
            <a:ext cx="12447270" cy="369332"/>
          </a:xfrm>
          <a:prstGeom prst="rect">
            <a:avLst/>
          </a:prstGeom>
        </p:spPr>
        <p:txBody>
          <a:bodyPr wrap="square">
            <a:spAutoFit/>
          </a:bodyPr>
          <a:lstStyle/>
          <a:p>
            <a:r>
              <a:rPr lang="en-US" dirty="0"/>
              <a:t>https://</a:t>
            </a:r>
            <a:r>
              <a:rPr lang="en-US" dirty="0" err="1"/>
              <a:t>www.analyticsvidhya.com</a:t>
            </a:r>
            <a:r>
              <a:rPr lang="en-US" dirty="0"/>
              <a:t>/blog/2021/03/how-to-select-best-split-in-decision-trees-</a:t>
            </a:r>
            <a:r>
              <a:rPr lang="en-US" dirty="0" err="1"/>
              <a:t>gini</a:t>
            </a:r>
            <a:r>
              <a:rPr lang="en-US" dirty="0"/>
              <a:t>-impurity/</a:t>
            </a:r>
          </a:p>
        </p:txBody>
      </p:sp>
      <p:pic>
        <p:nvPicPr>
          <p:cNvPr id="2050" name="Picture 2" descr="below average">
            <a:extLst>
              <a:ext uri="{FF2B5EF4-FFF2-40B4-BE49-F238E27FC236}">
                <a16:creationId xmlns:a16="http://schemas.microsoft.com/office/drawing/2014/main" id="{55FB2D60-C4FB-94E8-8A27-9D8908FC17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291" y="0"/>
            <a:ext cx="6579581" cy="595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042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F8323-7E74-51BF-812A-2C5D60C53EF6}"/>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756EF5CF-24C8-1159-52D9-CACE53743279}"/>
              </a:ext>
            </a:extLst>
          </p:cNvPr>
          <p:cNvPicPr>
            <a:picLocks noGrp="1" noChangeAspect="1"/>
          </p:cNvPicPr>
          <p:nvPr>
            <p:ph idx="1"/>
          </p:nvPr>
        </p:nvPicPr>
        <p:blipFill>
          <a:blip r:embed="rId2"/>
          <a:stretch>
            <a:fillRect/>
          </a:stretch>
        </p:blipFill>
        <p:spPr>
          <a:xfrm>
            <a:off x="0" y="-1"/>
            <a:ext cx="11717280" cy="5825447"/>
          </a:xfrm>
        </p:spPr>
      </p:pic>
      <p:sp>
        <p:nvSpPr>
          <p:cNvPr id="4" name="Rectangle 3">
            <a:extLst>
              <a:ext uri="{FF2B5EF4-FFF2-40B4-BE49-F238E27FC236}">
                <a16:creationId xmlns:a16="http://schemas.microsoft.com/office/drawing/2014/main" id="{442DC788-B604-87ED-45E6-28F16B155C31}"/>
              </a:ext>
            </a:extLst>
          </p:cNvPr>
          <p:cNvSpPr/>
          <p:nvPr/>
        </p:nvSpPr>
        <p:spPr>
          <a:xfrm>
            <a:off x="962345" y="6211669"/>
            <a:ext cx="9188521" cy="369332"/>
          </a:xfrm>
          <a:prstGeom prst="rect">
            <a:avLst/>
          </a:prstGeom>
        </p:spPr>
        <p:txBody>
          <a:bodyPr wrap="square">
            <a:spAutoFit/>
          </a:bodyPr>
          <a:lstStyle/>
          <a:p>
            <a:r>
              <a:rPr lang="en-US" dirty="0"/>
              <a:t>https://</a:t>
            </a:r>
            <a:r>
              <a:rPr lang="en-US" dirty="0" err="1"/>
              <a:t>www.nytimes.com</a:t>
            </a:r>
            <a:r>
              <a:rPr lang="en-US" dirty="0"/>
              <a:t>/2020/11/24/science/artificial-intelligence-ai-gpt3.html</a:t>
            </a:r>
          </a:p>
        </p:txBody>
      </p:sp>
    </p:spTree>
    <p:extLst>
      <p:ext uri="{BB962C8B-B14F-4D97-AF65-F5344CB8AC3E}">
        <p14:creationId xmlns:p14="http://schemas.microsoft.com/office/powerpoint/2010/main" val="241888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52E6-6D42-1727-86E5-963B62CAB1D9}"/>
              </a:ext>
            </a:extLst>
          </p:cNvPr>
          <p:cNvSpPr>
            <a:spLocks noGrp="1"/>
          </p:cNvSpPr>
          <p:nvPr>
            <p:ph type="title"/>
          </p:nvPr>
        </p:nvSpPr>
        <p:spPr/>
        <p:txBody>
          <a:bodyPr/>
          <a:lstStyle/>
          <a:p>
            <a:r>
              <a:rPr lang="en-US" dirty="0" err="1"/>
              <a:t>OpenAI</a:t>
            </a:r>
            <a:r>
              <a:rPr lang="en-US" dirty="0"/>
              <a:t>  giant transformer model:</a:t>
            </a:r>
          </a:p>
        </p:txBody>
      </p:sp>
      <p:pic>
        <p:nvPicPr>
          <p:cNvPr id="5" name="Content Placeholder 4">
            <a:extLst>
              <a:ext uri="{FF2B5EF4-FFF2-40B4-BE49-F238E27FC236}">
                <a16:creationId xmlns:a16="http://schemas.microsoft.com/office/drawing/2014/main" id="{8BE865B0-4C49-1912-6BC4-AC5D03E21881}"/>
              </a:ext>
            </a:extLst>
          </p:cNvPr>
          <p:cNvPicPr>
            <a:picLocks noGrp="1" noChangeAspect="1"/>
          </p:cNvPicPr>
          <p:nvPr>
            <p:ph idx="1"/>
          </p:nvPr>
        </p:nvPicPr>
        <p:blipFill>
          <a:blip r:embed="rId2"/>
          <a:stretch>
            <a:fillRect/>
          </a:stretch>
        </p:blipFill>
        <p:spPr>
          <a:xfrm>
            <a:off x="838200" y="2212975"/>
            <a:ext cx="10515600" cy="4279900"/>
          </a:xfrm>
        </p:spPr>
      </p:pic>
    </p:spTree>
    <p:extLst>
      <p:ext uri="{BB962C8B-B14F-4D97-AF65-F5344CB8AC3E}">
        <p14:creationId xmlns:p14="http://schemas.microsoft.com/office/powerpoint/2010/main" val="2958509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41F6-9A98-60F7-0F3A-3A01288C288B}"/>
              </a:ext>
            </a:extLst>
          </p:cNvPr>
          <p:cNvSpPr>
            <a:spLocks noGrp="1"/>
          </p:cNvSpPr>
          <p:nvPr>
            <p:ph type="title"/>
          </p:nvPr>
        </p:nvSpPr>
        <p:spPr/>
        <p:txBody>
          <a:bodyPr/>
          <a:lstStyle/>
          <a:p>
            <a:r>
              <a:rPr lang="en-US" dirty="0"/>
              <a:t>Sample outputs</a:t>
            </a:r>
          </a:p>
        </p:txBody>
      </p:sp>
      <p:sp>
        <p:nvSpPr>
          <p:cNvPr id="3" name="Content Placeholder 2">
            <a:extLst>
              <a:ext uri="{FF2B5EF4-FFF2-40B4-BE49-F238E27FC236}">
                <a16:creationId xmlns:a16="http://schemas.microsoft.com/office/drawing/2014/main" id="{F1695197-2F14-8FAA-F72D-3CD5B82CE8AA}"/>
              </a:ext>
            </a:extLst>
          </p:cNvPr>
          <p:cNvSpPr>
            <a:spLocks noGrp="1"/>
          </p:cNvSpPr>
          <p:nvPr>
            <p:ph idx="1"/>
          </p:nvPr>
        </p:nvSpPr>
        <p:spPr/>
        <p:txBody>
          <a:bodyPr>
            <a:normAutofit fontScale="62500" lnSpcReduction="20000"/>
          </a:bodyPr>
          <a:lstStyle/>
          <a:p>
            <a:r>
              <a:rPr lang="en-US" b="1" dirty="0"/>
              <a:t>System Prompt (human-written)</a:t>
            </a:r>
          </a:p>
          <a:p>
            <a:r>
              <a:rPr lang="en-US" i="1" dirty="0"/>
              <a:t>In a shocking finding, scientist discovered a herd of unicorns living in a remote, previously unexplored valley, in the Andes Mountains. Even more surprising to the researchers was the fact that the unicorns spoke perfect English.</a:t>
            </a:r>
          </a:p>
          <a:p>
            <a:r>
              <a:rPr lang="en-US" b="1" dirty="0"/>
              <a:t>Model Completion (machine-written, 10 tries)</a:t>
            </a:r>
          </a:p>
          <a:p>
            <a:r>
              <a:rPr lang="en-US" dirty="0"/>
              <a:t>The scientist named the population, after their distinctive horn, Ovid’s Unicorn. These four-horned, silver-white unicorns were previously unknown to science.</a:t>
            </a:r>
          </a:p>
          <a:p>
            <a:r>
              <a:rPr lang="en-US" dirty="0"/>
              <a:t>Now, after almost two centuries, the mystery of what sparked this odd phenomenon is finally solved.</a:t>
            </a:r>
          </a:p>
          <a:p>
            <a:r>
              <a:rPr lang="en-US" dirty="0"/>
              <a:t>Dr. Jorge Pérez, an evolutionary biologist from the University of La Paz, and several companions, were exploring the Andes Mountains when they found a small valley, with no other animals or humans. Pérez noticed that the valley had what appeared to be a natural fountain, surrounded by two peaks of rock and silver snow.</a:t>
            </a:r>
          </a:p>
          <a:p>
            <a:r>
              <a:rPr lang="en-US" dirty="0"/>
              <a:t>Pérez and the others then ventured further into the valley. “By the time we reached the top of one peak, the water looked blue, with some crystals on top,” said Pérez.</a:t>
            </a:r>
          </a:p>
          <a:p>
            <a:r>
              <a:rPr lang="en-US" dirty="0"/>
              <a:t>Pérez and his friends were astonished to see the unicorn herd. These creatures could be seen from the air without having to move too much to see them – they were so close they could touch their horns.</a:t>
            </a:r>
          </a:p>
          <a:p>
            <a:endParaRPr lang="en-US" dirty="0"/>
          </a:p>
        </p:txBody>
      </p:sp>
      <p:sp>
        <p:nvSpPr>
          <p:cNvPr id="4" name="Rectangle 3">
            <a:extLst>
              <a:ext uri="{FF2B5EF4-FFF2-40B4-BE49-F238E27FC236}">
                <a16:creationId xmlns:a16="http://schemas.microsoft.com/office/drawing/2014/main" id="{C0B8DD68-1C1D-9C5D-A5E0-1F2E69D83A85}"/>
              </a:ext>
            </a:extLst>
          </p:cNvPr>
          <p:cNvSpPr/>
          <p:nvPr/>
        </p:nvSpPr>
        <p:spPr>
          <a:xfrm>
            <a:off x="2454678" y="6408775"/>
            <a:ext cx="4940135" cy="369332"/>
          </a:xfrm>
          <a:prstGeom prst="rect">
            <a:avLst/>
          </a:prstGeom>
        </p:spPr>
        <p:txBody>
          <a:bodyPr wrap="none">
            <a:spAutoFit/>
          </a:bodyPr>
          <a:lstStyle/>
          <a:p>
            <a:r>
              <a:rPr lang="en-US" dirty="0"/>
              <a:t>https://</a:t>
            </a:r>
            <a:r>
              <a:rPr lang="en-US" dirty="0" err="1"/>
              <a:t>openai.com</a:t>
            </a:r>
            <a:r>
              <a:rPr lang="en-US" dirty="0"/>
              <a:t>/blog/better-language-models/</a:t>
            </a:r>
          </a:p>
        </p:txBody>
      </p:sp>
    </p:spTree>
    <p:extLst>
      <p:ext uri="{BB962C8B-B14F-4D97-AF65-F5344CB8AC3E}">
        <p14:creationId xmlns:p14="http://schemas.microsoft.com/office/powerpoint/2010/main" val="3052419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7732-8036-75D7-3D01-6DB180851381}"/>
              </a:ext>
            </a:extLst>
          </p:cNvPr>
          <p:cNvSpPr>
            <a:spLocks noGrp="1"/>
          </p:cNvSpPr>
          <p:nvPr>
            <p:ph type="title"/>
          </p:nvPr>
        </p:nvSpPr>
        <p:spPr/>
        <p:txBody>
          <a:bodyPr/>
          <a:lstStyle/>
          <a:p>
            <a:r>
              <a:rPr lang="en-US" dirty="0"/>
              <a:t>GPT-2, GPT-3	</a:t>
            </a:r>
          </a:p>
        </p:txBody>
      </p:sp>
      <p:sp>
        <p:nvSpPr>
          <p:cNvPr id="3" name="Content Placeholder 2">
            <a:extLst>
              <a:ext uri="{FF2B5EF4-FFF2-40B4-BE49-F238E27FC236}">
                <a16:creationId xmlns:a16="http://schemas.microsoft.com/office/drawing/2014/main" id="{81A3CB35-94DB-B311-5B05-B7FF4151C58E}"/>
              </a:ext>
            </a:extLst>
          </p:cNvPr>
          <p:cNvSpPr>
            <a:spLocks noGrp="1"/>
          </p:cNvSpPr>
          <p:nvPr>
            <p:ph idx="1"/>
          </p:nvPr>
        </p:nvSpPr>
        <p:spPr/>
        <p:txBody>
          <a:bodyPr/>
          <a:lstStyle/>
          <a:p>
            <a:r>
              <a:rPr lang="en-US" dirty="0" err="1"/>
              <a:t>OpenAI</a:t>
            </a:r>
            <a:r>
              <a:rPr lang="en-US" dirty="0"/>
              <a:t>  scrapes few tens of millions of links from the web,</a:t>
            </a:r>
          </a:p>
          <a:p>
            <a:r>
              <a:rPr lang="en-US" dirty="0"/>
              <a:t>harvests an 8-billion word corpus called </a:t>
            </a:r>
            <a:r>
              <a:rPr lang="en-US" dirty="0" err="1"/>
              <a:t>WebText</a:t>
            </a:r>
            <a:endParaRPr lang="en-US" dirty="0"/>
          </a:p>
          <a:p>
            <a:r>
              <a:rPr lang="en-US" dirty="0"/>
              <a:t>removes Wikipedia from the training set so it can be used for testing  (but text derived from WP probably contaminates the training set)</a:t>
            </a:r>
          </a:p>
          <a:p>
            <a:r>
              <a:rPr lang="en-US" dirty="0"/>
              <a:t>GPT2:  generative language model with 1.5 billion parameters</a:t>
            </a:r>
          </a:p>
          <a:p>
            <a:r>
              <a:rPr lang="en-US" dirty="0"/>
              <a:t>GPT3:  175B parameters</a:t>
            </a:r>
          </a:p>
          <a:p>
            <a:r>
              <a:rPr lang="en-US" dirty="0"/>
              <a:t>GPT4: not stated, but took 4-7 months to train.  </a:t>
            </a:r>
          </a:p>
          <a:p>
            <a:endParaRPr lang="en-US" dirty="0"/>
          </a:p>
        </p:txBody>
      </p:sp>
    </p:spTree>
    <p:extLst>
      <p:ext uri="{BB962C8B-B14F-4D97-AF65-F5344CB8AC3E}">
        <p14:creationId xmlns:p14="http://schemas.microsoft.com/office/powerpoint/2010/main" val="352447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7052-5411-71E5-AA82-D6E046C228DB}"/>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248F9B44-6B32-33FA-078C-53CDA45BC3B5}"/>
              </a:ext>
            </a:extLst>
          </p:cNvPr>
          <p:cNvSpPr>
            <a:spLocks noGrp="1"/>
          </p:cNvSpPr>
          <p:nvPr>
            <p:ph idx="1"/>
          </p:nvPr>
        </p:nvSpPr>
        <p:spPr/>
        <p:txBody>
          <a:bodyPr/>
          <a:lstStyle/>
          <a:p>
            <a:r>
              <a:rPr lang="en-US" dirty="0"/>
              <a:t>training text - &gt; tokens (finite vocabulary) -&gt; training</a:t>
            </a:r>
          </a:p>
          <a:p>
            <a:r>
              <a:rPr lang="en-US" dirty="0">
                <a:latin typeface="Calibri" panose="020F0502020204030204" pitchFamily="34" charset="0"/>
                <a:cs typeface="Calibri" panose="020F0502020204030204" pitchFamily="34" charset="0"/>
              </a:rPr>
              <a:t>output is a probability model (distribution) over possible utterances.</a:t>
            </a:r>
          </a:p>
          <a:p>
            <a:r>
              <a:rPr lang="en-US" dirty="0">
                <a:latin typeface="Calibri" panose="020F0502020204030204" pitchFamily="34" charset="0"/>
                <a:cs typeface="Calibri" panose="020F0502020204030204" pitchFamily="34" charset="0"/>
              </a:rPr>
              <a:t>WP: “</a:t>
            </a:r>
            <a:r>
              <a:rPr lang="en-US" dirty="0">
                <a:solidFill>
                  <a:srgbClr val="000000"/>
                </a:solidFill>
                <a:effectLst/>
                <a:latin typeface="Calibri" panose="020F0502020204030204" pitchFamily="34" charset="0"/>
                <a:cs typeface="Calibri" panose="020F0502020204030204" pitchFamily="34" charset="0"/>
              </a:rPr>
              <a:t>Usually, LLMs are trained to minimize … the average negative log likelihood per token”  </a:t>
            </a:r>
          </a:p>
          <a:p>
            <a:r>
              <a:rPr lang="en-US" dirty="0">
                <a:solidFill>
                  <a:srgbClr val="000000"/>
                </a:solidFill>
                <a:effectLst/>
                <a:latin typeface="Calibri" panose="020F0502020204030204" pitchFamily="34" charset="0"/>
                <a:cs typeface="Calibri" panose="020F0502020204030204" pitchFamily="34" charset="0"/>
              </a:rPr>
              <a:t> gpt2 couldn’t pass 119 exam, but gpt</a:t>
            </a:r>
            <a:r>
              <a:rPr lang="en-US" dirty="0">
                <a:solidFill>
                  <a:srgbClr val="000000"/>
                </a:solidFill>
                <a:latin typeface="Calibri" panose="020F0502020204030204" pitchFamily="34" charset="0"/>
                <a:cs typeface="Calibri" panose="020F0502020204030204" pitchFamily="34" charset="0"/>
              </a:rPr>
              <a:t>3 seemed to have no trouble.</a:t>
            </a:r>
          </a:p>
          <a:p>
            <a:r>
              <a:rPr lang="en-US" dirty="0">
                <a:solidFill>
                  <a:srgbClr val="000000"/>
                </a:solidFill>
                <a:effectLst/>
                <a:latin typeface="Calibri" panose="020F0502020204030204" pitchFamily="34" charset="0"/>
                <a:cs typeface="Calibri" panose="020F0502020204030204" pitchFamily="34" charset="0"/>
              </a:rPr>
              <a:t>There is a battery of language comprehension / performance benchmarks that LLMs are evaluated on.  </a:t>
            </a:r>
          </a:p>
          <a:p>
            <a:r>
              <a:rPr lang="en-US" dirty="0">
                <a:solidFill>
                  <a:srgbClr val="000000"/>
                </a:solidFill>
                <a:latin typeface="Calibri" panose="020F0502020204030204" pitchFamily="34" charset="0"/>
                <a:cs typeface="Calibri" panose="020F0502020204030204" pitchFamily="34" charset="0"/>
              </a:rPr>
              <a:t>The staggering costs of training models of this size preclude their use except by industry/</a:t>
            </a:r>
            <a:r>
              <a:rPr lang="en-US">
                <a:solidFill>
                  <a:srgbClr val="000000"/>
                </a:solidFill>
                <a:latin typeface="Calibri" panose="020F0502020204030204" pitchFamily="34" charset="0"/>
                <a:cs typeface="Calibri" panose="020F0502020204030204" pitchFamily="34" charset="0"/>
              </a:rPr>
              <a:t>governmental giants.</a:t>
            </a:r>
            <a:endParaRPr lang="en-US" dirty="0">
              <a:solidFill>
                <a:srgbClr val="000000"/>
              </a:solidFill>
              <a:effectLs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564544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45E71-8547-D02D-5A2E-6279C7E5A205}"/>
              </a:ext>
            </a:extLst>
          </p:cNvPr>
          <p:cNvSpPr>
            <a:spLocks noGrp="1"/>
          </p:cNvSpPr>
          <p:nvPr>
            <p:ph type="title"/>
          </p:nvPr>
        </p:nvSpPr>
        <p:spPr/>
        <p:txBody>
          <a:bodyPr/>
          <a:lstStyle/>
          <a:p>
            <a:r>
              <a:rPr lang="en-US" dirty="0"/>
              <a:t>Trained on completion of partial input data</a:t>
            </a:r>
          </a:p>
        </p:txBody>
      </p:sp>
      <p:sp>
        <p:nvSpPr>
          <p:cNvPr id="3" name="Content Placeholder 2">
            <a:extLst>
              <a:ext uri="{FF2B5EF4-FFF2-40B4-BE49-F238E27FC236}">
                <a16:creationId xmlns:a16="http://schemas.microsoft.com/office/drawing/2014/main" id="{47380134-D05E-7512-382D-03A6163DC102}"/>
              </a:ext>
            </a:extLst>
          </p:cNvPr>
          <p:cNvSpPr>
            <a:spLocks noGrp="1"/>
          </p:cNvSpPr>
          <p:nvPr>
            <p:ph idx="1"/>
          </p:nvPr>
        </p:nvSpPr>
        <p:spPr>
          <a:xfrm>
            <a:off x="838200" y="1464380"/>
            <a:ext cx="10515600" cy="5286375"/>
          </a:xfrm>
        </p:spPr>
        <p:txBody>
          <a:bodyPr>
            <a:normAutofit fontScale="92500" lnSpcReduction="10000"/>
          </a:bodyPr>
          <a:lstStyle/>
          <a:p>
            <a:pPr marL="0" indent="0">
              <a:buNone/>
            </a:pPr>
            <a:r>
              <a:rPr lang="en-US" dirty="0">
                <a:solidFill>
                  <a:srgbClr val="000000"/>
                </a:solidFill>
                <a:effectLst/>
                <a:latin typeface="Times New Roman" panose="02020603050405020304" pitchFamily="18" charset="0"/>
                <a:cs typeface="Times New Roman" panose="02020603050405020304" pitchFamily="18" charset="0"/>
              </a:rPr>
              <a:t>A &lt;MASK&gt; language model (LLM) is a language model consisting of a neural network with many parameters …</a:t>
            </a:r>
          </a:p>
          <a:p>
            <a:pPr marL="0" indent="0">
              <a:buNone/>
            </a:pPr>
            <a:r>
              <a:rPr lang="en-US" dirty="0">
                <a:solidFill>
                  <a:srgbClr val="000000"/>
                </a:solidFill>
                <a:effectLst/>
                <a:latin typeface="Times New Roman" panose="02020603050405020304" pitchFamily="18" charset="0"/>
                <a:cs typeface="Times New Roman" panose="02020603050405020304" pitchFamily="18" charset="0"/>
              </a:rPr>
              <a:t>A large language &lt;MASK&gt; (LLM) is a language model consisting of a neural network with many parameters …</a:t>
            </a:r>
          </a:p>
          <a:p>
            <a:pPr marL="0" indent="0">
              <a:buNone/>
            </a:pPr>
            <a:r>
              <a:rPr lang="en-US" dirty="0">
                <a:solidFill>
                  <a:srgbClr val="000000"/>
                </a:solidFill>
                <a:effectLst/>
                <a:latin typeface="Times New Roman" panose="02020603050405020304" pitchFamily="18" charset="0"/>
                <a:cs typeface="Times New Roman" panose="02020603050405020304" pitchFamily="18" charset="0"/>
              </a:rPr>
              <a:t>A large language model (LLM) is a &lt;MASK&gt; model consisting of a neural network with many parameters …</a:t>
            </a:r>
          </a:p>
          <a:p>
            <a:pPr marL="0" indent="0">
              <a:buNone/>
            </a:pPr>
            <a:r>
              <a:rPr lang="en-US" dirty="0">
                <a:solidFill>
                  <a:srgbClr val="000000"/>
                </a:solidFill>
                <a:effectLst/>
                <a:latin typeface="Times New Roman" panose="02020603050405020304" pitchFamily="18" charset="0"/>
                <a:cs typeface="Times New Roman" panose="02020603050405020304" pitchFamily="18" charset="0"/>
              </a:rPr>
              <a:t>A large language model (LLM) is a language &lt;MASK&gt; consisting of a neural network with many parameters …</a:t>
            </a:r>
          </a:p>
          <a:p>
            <a:pPr marL="0" indent="0">
              <a:buNone/>
            </a:pPr>
            <a:endParaRPr lang="en-US"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en-US" dirty="0"/>
              <a:t>masked tokens OR  completion   (jargon autoregressive) </a:t>
            </a:r>
          </a:p>
          <a:p>
            <a:pPr marL="0" indent="0">
              <a:buNone/>
            </a:pPr>
            <a:endParaRPr lang="en-US" dirty="0"/>
          </a:p>
          <a:p>
            <a:pPr marL="0" indent="0">
              <a:buNone/>
            </a:pPr>
            <a:r>
              <a:rPr lang="en-US" dirty="0">
                <a:solidFill>
                  <a:srgbClr val="000000"/>
                </a:solidFill>
                <a:effectLst/>
                <a:latin typeface="Times New Roman" panose="02020603050405020304" pitchFamily="18" charset="0"/>
                <a:cs typeface="Times New Roman" panose="02020603050405020304" pitchFamily="18" charset="0"/>
              </a:rPr>
              <a:t>A large language model (LLM) is a language model &lt;MASK&gt; &lt;MASK&gt; &lt;MASK&gt;</a:t>
            </a:r>
          </a:p>
          <a:p>
            <a:pPr marL="0" indent="0">
              <a:buNone/>
            </a:pPr>
            <a:endParaRPr lang="en-US" dirty="0"/>
          </a:p>
        </p:txBody>
      </p:sp>
    </p:spTree>
    <p:extLst>
      <p:ext uri="{BB962C8B-B14F-4D97-AF65-F5344CB8AC3E}">
        <p14:creationId xmlns:p14="http://schemas.microsoft.com/office/powerpoint/2010/main" val="31978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D0DC179-2E89-2699-3036-680614015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62" y="325374"/>
            <a:ext cx="9360477" cy="60390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87A54F-2EE8-560E-BBF3-F8D916A87E99}"/>
              </a:ext>
            </a:extLst>
          </p:cNvPr>
          <p:cNvSpPr txBox="1"/>
          <p:nvPr/>
        </p:nvSpPr>
        <p:spPr>
          <a:xfrm>
            <a:off x="7056665" y="6361814"/>
            <a:ext cx="6097978" cy="369332"/>
          </a:xfrm>
          <a:prstGeom prst="rect">
            <a:avLst/>
          </a:prstGeom>
          <a:noFill/>
        </p:spPr>
        <p:txBody>
          <a:bodyPr wrap="square">
            <a:spAutoFit/>
          </a:bodyPr>
          <a:lstStyle/>
          <a:p>
            <a:r>
              <a:rPr lang="en-US" dirty="0"/>
              <a:t>https://</a:t>
            </a:r>
            <a:r>
              <a:rPr lang="en-US" dirty="0" err="1"/>
              <a:t>huggingface.co</a:t>
            </a:r>
            <a:r>
              <a:rPr lang="en-US" dirty="0"/>
              <a:t>/blog/large-language-models</a:t>
            </a:r>
          </a:p>
        </p:txBody>
      </p:sp>
      <p:sp>
        <p:nvSpPr>
          <p:cNvPr id="8" name="TextBox 7">
            <a:extLst>
              <a:ext uri="{FF2B5EF4-FFF2-40B4-BE49-F238E27FC236}">
                <a16:creationId xmlns:a16="http://schemas.microsoft.com/office/drawing/2014/main" id="{E68C7689-DB9B-9078-FB21-57FC38E66DDD}"/>
              </a:ext>
            </a:extLst>
          </p:cNvPr>
          <p:cNvSpPr txBox="1"/>
          <p:nvPr/>
        </p:nvSpPr>
        <p:spPr>
          <a:xfrm>
            <a:off x="745177" y="6350722"/>
            <a:ext cx="6097978" cy="369332"/>
          </a:xfrm>
          <a:prstGeom prst="rect">
            <a:avLst/>
          </a:prstGeom>
          <a:noFill/>
        </p:spPr>
        <p:txBody>
          <a:bodyPr wrap="square">
            <a:spAutoFit/>
          </a:bodyPr>
          <a:lstStyle/>
          <a:p>
            <a:r>
              <a:rPr lang="en-US" b="1" dirty="0"/>
              <a:t>Large Language Models: A New Moore's Law?  Julien Simon </a:t>
            </a:r>
          </a:p>
        </p:txBody>
      </p:sp>
    </p:spTree>
    <p:extLst>
      <p:ext uri="{BB962C8B-B14F-4D97-AF65-F5344CB8AC3E}">
        <p14:creationId xmlns:p14="http://schemas.microsoft.com/office/powerpoint/2010/main" val="315797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3946</TotalTime>
  <Words>1471</Words>
  <Application>Microsoft Macintosh PowerPoint</Application>
  <PresentationFormat>Widescreen</PresentationFormat>
  <Paragraphs>111</Paragraphs>
  <Slides>27</Slides>
  <Notes>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CMBX12</vt:lpstr>
      <vt:lpstr>Corbel</vt:lpstr>
      <vt:lpstr>Gill Sans Light</vt:lpstr>
      <vt:lpstr>Times</vt:lpstr>
      <vt:lpstr>Times New Roman</vt:lpstr>
      <vt:lpstr>Office Theme</vt:lpstr>
      <vt:lpstr>LLMs, autoencoders</vt:lpstr>
      <vt:lpstr>PowerPoint Presentation</vt:lpstr>
      <vt:lpstr>PowerPoint Presentation</vt:lpstr>
      <vt:lpstr>OpenAI  giant transformer model:</vt:lpstr>
      <vt:lpstr>Sample outputs</vt:lpstr>
      <vt:lpstr>GPT-2, GPT-3 </vt:lpstr>
      <vt:lpstr>Large Language Models</vt:lpstr>
      <vt:lpstr>Trained on completion of partial input data</vt:lpstr>
      <vt:lpstr>PowerPoint Presentation</vt:lpstr>
      <vt:lpstr>Ginormous language model</vt:lpstr>
      <vt:lpstr>GPT2 writing assistant</vt:lpstr>
      <vt:lpstr>PowerPoint Presentation</vt:lpstr>
      <vt:lpstr>Encoding as an information bottleneck</vt:lpstr>
      <vt:lpstr>Autoencoder</vt:lpstr>
      <vt:lpstr>Autoencoder</vt:lpstr>
      <vt:lpstr>Latent-space interpolation</vt:lpstr>
      <vt:lpstr>Denoising autoencoder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Trimble</dc:creator>
  <cp:lastModifiedBy>Will Trimble</cp:lastModifiedBy>
  <cp:revision>9</cp:revision>
  <dcterms:created xsi:type="dcterms:W3CDTF">2022-05-16T19:01:08Z</dcterms:created>
  <dcterms:modified xsi:type="dcterms:W3CDTF">2023-05-03T14:18:15Z</dcterms:modified>
</cp:coreProperties>
</file>